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62" r:id="rId2"/>
    <p:sldId id="263" r:id="rId3"/>
    <p:sldId id="266" r:id="rId4"/>
    <p:sldId id="256" r:id="rId5"/>
    <p:sldId id="268" r:id="rId6"/>
    <p:sldId id="257" r:id="rId7"/>
    <p:sldId id="269" r:id="rId8"/>
    <p:sldId id="264" r:id="rId9"/>
    <p:sldId id="261"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6" d="100"/>
          <a:sy n="56" d="100"/>
        </p:scale>
        <p:origin x="1000" y="44"/>
      </p:cViewPr>
      <p:guideLst/>
    </p:cSldViewPr>
  </p:slideViewPr>
  <p:notesTextViewPr>
    <p:cViewPr>
      <p:scale>
        <a:sx n="1" d="1"/>
        <a:sy n="1" d="1"/>
      </p:scale>
      <p:origin x="0" y="0"/>
    </p:cViewPr>
  </p:notesTextViewPr>
  <p:notesViewPr>
    <p:cSldViewPr snapToGrid="0">
      <p:cViewPr varScale="1">
        <p:scale>
          <a:sx n="45" d="100"/>
          <a:sy n="45" d="100"/>
        </p:scale>
        <p:origin x="2760" y="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CC208C8-2C0B-0F6F-415D-D85C4EB4C3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A72F65E9-B1DA-1ACB-C011-BE2D58E1E9B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274A11-DC9E-4501-86E3-120F31E36001}" type="datetimeFigureOut">
              <a:rPr lang="en-GB" smtClean="0"/>
              <a:t>31/08/2025</a:t>
            </a:fld>
            <a:endParaRPr lang="en-GB"/>
          </a:p>
        </p:txBody>
      </p:sp>
      <p:sp>
        <p:nvSpPr>
          <p:cNvPr id="4" name="Footer Placeholder 3">
            <a:extLst>
              <a:ext uri="{FF2B5EF4-FFF2-40B4-BE49-F238E27FC236}">
                <a16:creationId xmlns:a16="http://schemas.microsoft.com/office/drawing/2014/main" id="{F9222341-0FDF-9002-3AC9-B6ADF71A37C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9CCE6C9A-FC2E-6BF5-8B23-4A516188BE3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B37D492-EB98-49A7-A4AA-4CA0AA50A9AC}" type="slidenum">
              <a:rPr lang="en-GB" smtClean="0"/>
              <a:t>‹#›</a:t>
            </a:fld>
            <a:endParaRPr lang="en-GB"/>
          </a:p>
        </p:txBody>
      </p:sp>
    </p:spTree>
    <p:extLst>
      <p:ext uri="{BB962C8B-B14F-4D97-AF65-F5344CB8AC3E}">
        <p14:creationId xmlns:p14="http://schemas.microsoft.com/office/powerpoint/2010/main" val="30497458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3F7DEE-9B2C-491E-BF38-A2DCCB914E75}" type="datetimeFigureOut">
              <a:rPr lang="en-GB" smtClean="0"/>
              <a:t>31/08/2025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F5F7FD-DDA6-4C2D-8215-5B3927A80481}" type="slidenum">
              <a:rPr lang="en-GB" smtClean="0"/>
              <a:t>‹#›</a:t>
            </a:fld>
            <a:endParaRPr lang="en-GB"/>
          </a:p>
        </p:txBody>
      </p:sp>
    </p:spTree>
    <p:extLst>
      <p:ext uri="{BB962C8B-B14F-4D97-AF65-F5344CB8AC3E}">
        <p14:creationId xmlns:p14="http://schemas.microsoft.com/office/powerpoint/2010/main" val="1304070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91416B-A563-2F58-AA14-EAB7802D44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84330A-AF37-ACD7-9B54-A35DEB0A8D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6E796E-D4A8-4937-9692-D80BE3E6F99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CE7A7B-0E02-2457-143A-80C0500C1692}"/>
              </a:ext>
            </a:extLst>
          </p:cNvPr>
          <p:cNvSpPr>
            <a:spLocks noGrp="1"/>
          </p:cNvSpPr>
          <p:nvPr>
            <p:ph type="sldNum" sz="quarter" idx="5"/>
          </p:nvPr>
        </p:nvSpPr>
        <p:spPr/>
        <p:txBody>
          <a:bodyPr/>
          <a:lstStyle/>
          <a:p>
            <a:fld id="{5BF5F7FD-DDA6-4C2D-8215-5B3927A80481}" type="slidenum">
              <a:rPr lang="en-GB" smtClean="0"/>
              <a:t>3</a:t>
            </a:fld>
            <a:endParaRPr lang="en-GB"/>
          </a:p>
        </p:txBody>
      </p:sp>
    </p:spTree>
    <p:extLst>
      <p:ext uri="{BB962C8B-B14F-4D97-AF65-F5344CB8AC3E}">
        <p14:creationId xmlns:p14="http://schemas.microsoft.com/office/powerpoint/2010/main" val="3331781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F5F7FD-DDA6-4C2D-8215-5B3927A80481}" type="slidenum">
              <a:rPr lang="en-GB" smtClean="0"/>
              <a:t>4</a:t>
            </a:fld>
            <a:endParaRPr lang="en-GB"/>
          </a:p>
        </p:txBody>
      </p:sp>
    </p:spTree>
    <p:extLst>
      <p:ext uri="{BB962C8B-B14F-4D97-AF65-F5344CB8AC3E}">
        <p14:creationId xmlns:p14="http://schemas.microsoft.com/office/powerpoint/2010/main" val="2310082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57CF3-4005-98FB-C603-EA98F2EC22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64C545-8C81-9F85-083D-507DAB636A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B05136-D5EC-20CB-A865-6DE5C790FC5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63CFA40-B9C7-1348-FB14-ED3592DB2B4B}"/>
              </a:ext>
            </a:extLst>
          </p:cNvPr>
          <p:cNvSpPr>
            <a:spLocks noGrp="1"/>
          </p:cNvSpPr>
          <p:nvPr>
            <p:ph type="sldNum" sz="quarter" idx="5"/>
          </p:nvPr>
        </p:nvSpPr>
        <p:spPr/>
        <p:txBody>
          <a:bodyPr/>
          <a:lstStyle/>
          <a:p>
            <a:fld id="{5BF5F7FD-DDA6-4C2D-8215-5B3927A80481}" type="slidenum">
              <a:rPr lang="en-GB" smtClean="0"/>
              <a:t>5</a:t>
            </a:fld>
            <a:endParaRPr lang="en-GB"/>
          </a:p>
        </p:txBody>
      </p:sp>
    </p:spTree>
    <p:extLst>
      <p:ext uri="{BB962C8B-B14F-4D97-AF65-F5344CB8AC3E}">
        <p14:creationId xmlns:p14="http://schemas.microsoft.com/office/powerpoint/2010/main" val="999906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BF5F7FD-DDA6-4C2D-8215-5B3927A80481}" type="slidenum">
              <a:rPr lang="en-GB" smtClean="0"/>
              <a:t>7</a:t>
            </a:fld>
            <a:endParaRPr lang="en-GB"/>
          </a:p>
        </p:txBody>
      </p:sp>
    </p:spTree>
    <p:extLst>
      <p:ext uri="{BB962C8B-B14F-4D97-AF65-F5344CB8AC3E}">
        <p14:creationId xmlns:p14="http://schemas.microsoft.com/office/powerpoint/2010/main" val="1187430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64CC4-97BC-1844-6F6E-9DA481FF1D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F12DEB8-E04E-47A6-6601-AB3F668ED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353C917-6FFA-3303-18B4-202031EFAF6D}"/>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5" name="Footer Placeholder 4">
            <a:extLst>
              <a:ext uri="{FF2B5EF4-FFF2-40B4-BE49-F238E27FC236}">
                <a16:creationId xmlns:a16="http://schemas.microsoft.com/office/drawing/2014/main" id="{D35C39AB-E353-0D38-243D-0A6E8FBAB8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626859-2B76-1B79-3FB4-3BBD3F0F562C}"/>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13816231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2A498-916F-9D14-F94C-27EA828E7DF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31436CF-DFD0-DD66-2F6F-8D73FF87DD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C7932F0-D98A-7F11-D7FB-FE63D372054B}"/>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5" name="Footer Placeholder 4">
            <a:extLst>
              <a:ext uri="{FF2B5EF4-FFF2-40B4-BE49-F238E27FC236}">
                <a16:creationId xmlns:a16="http://schemas.microsoft.com/office/drawing/2014/main" id="{A2A0A7CE-0E2C-8CE3-FDF2-3E65909EAD9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664273-CE5D-658A-8DC2-7AE6566D9838}"/>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878537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A8B034-FBC6-7937-5E61-B67DF1549EB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3406BD0-CFBF-B5B0-F511-62CCFCF2FF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4CCFF6-B2EF-B1D1-C026-52CCDC8044F3}"/>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5" name="Footer Placeholder 4">
            <a:extLst>
              <a:ext uri="{FF2B5EF4-FFF2-40B4-BE49-F238E27FC236}">
                <a16:creationId xmlns:a16="http://schemas.microsoft.com/office/drawing/2014/main" id="{D7D22101-E447-2E15-529D-C202B4B52FC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D33CE95-6EE4-220D-5B25-15456BE9B9BC}"/>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2319706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F9D77-EFC6-DE42-5DB2-909B8E3131C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6123F80-0DCB-DE91-7225-50089908BA4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D1B1DCF-169A-55D3-CE7B-350CA7D9E7A4}"/>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5" name="Footer Placeholder 4">
            <a:extLst>
              <a:ext uri="{FF2B5EF4-FFF2-40B4-BE49-F238E27FC236}">
                <a16:creationId xmlns:a16="http://schemas.microsoft.com/office/drawing/2014/main" id="{9EE0F5C9-E646-14D8-3BF6-CAD7CBDB97C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9907691-56CE-7D28-E211-4DD3DA1016A1}"/>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383672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9A224-39D1-D03C-5D7E-9F23280B1AF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B8BA899-7014-BC22-6927-3EF612C9763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9219452-3007-EC21-8E8A-080FEC704F13}"/>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5" name="Footer Placeholder 4">
            <a:extLst>
              <a:ext uri="{FF2B5EF4-FFF2-40B4-BE49-F238E27FC236}">
                <a16:creationId xmlns:a16="http://schemas.microsoft.com/office/drawing/2014/main" id="{5B09A3FA-D2E5-D275-6727-43F17A10161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FE7F817-C02F-5D50-5FF4-27CC717A7F7E}"/>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1414895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4F344-903C-AF9F-419D-D51712B4235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0A75B5-451C-5E93-59EC-24FE5C25393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15540C8-23CC-35F1-A340-255F8FCCC26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7A7BA6F-45DB-2014-923D-3D4810A6DFF0}"/>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6" name="Footer Placeholder 5">
            <a:extLst>
              <a:ext uri="{FF2B5EF4-FFF2-40B4-BE49-F238E27FC236}">
                <a16:creationId xmlns:a16="http://schemas.microsoft.com/office/drawing/2014/main" id="{D02F58AE-FB76-31D5-9313-E21E86282CE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99275DF-B1D1-545F-C42B-2690678CC5F4}"/>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1238531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DA36A-A2D8-5C08-4A06-5A8EC2A6596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BF61B48-DD3D-EFD4-6F3C-1523098A099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4DADE8-4FC2-3A1F-625E-BECC7E317EE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4783248-787B-226E-FEB8-F22495C6AF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290A68-D012-F405-DE28-2953872DCA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D5FED65-C0A2-4A11-F3D0-306D904DFDCA}"/>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8" name="Footer Placeholder 7">
            <a:extLst>
              <a:ext uri="{FF2B5EF4-FFF2-40B4-BE49-F238E27FC236}">
                <a16:creationId xmlns:a16="http://schemas.microsoft.com/office/drawing/2014/main" id="{EDE0BD47-D403-3379-D340-53011D83BF5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60EBF01-EB7E-B55C-72D4-60C54E162726}"/>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845894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EAD15-E380-E30D-88AA-8A114E95F89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59DD9D7-907F-9ED3-0F01-132059531AC8}"/>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4" name="Footer Placeholder 3">
            <a:extLst>
              <a:ext uri="{FF2B5EF4-FFF2-40B4-BE49-F238E27FC236}">
                <a16:creationId xmlns:a16="http://schemas.microsoft.com/office/drawing/2014/main" id="{39B6796D-E1BA-2F20-20CD-3D6F27642EB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543E435-C848-434B-7D86-FD1CCB6B4C31}"/>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3267892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3D1858-D4AC-AD9F-48AA-EF40E8701221}"/>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3" name="Footer Placeholder 2">
            <a:extLst>
              <a:ext uri="{FF2B5EF4-FFF2-40B4-BE49-F238E27FC236}">
                <a16:creationId xmlns:a16="http://schemas.microsoft.com/office/drawing/2014/main" id="{38690252-BF56-9CE7-62F3-9419C3914FB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FD08B9D9-1F3B-D616-8613-BABE1CF5C370}"/>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563764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D965C-CDDF-2524-0492-B1230B61AD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0C71B09-5E05-81D7-72B9-0883429B37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8DCC9D0-7EB8-659F-DE8C-9113CE2497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F62A7E-E8BB-C695-E8F9-75B806BF29D8}"/>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6" name="Footer Placeholder 5">
            <a:extLst>
              <a:ext uri="{FF2B5EF4-FFF2-40B4-BE49-F238E27FC236}">
                <a16:creationId xmlns:a16="http://schemas.microsoft.com/office/drawing/2014/main" id="{64AF2953-CD2C-6BC3-E1BF-9367F4ED9F8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90432B1-5E3A-6932-1674-B985E3D3C08C}"/>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1761642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B6809-A82A-B112-8607-0F5E3E06C6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4DAA0AF-B53C-B3A6-CE96-A802BB6C647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65DEA07-91A0-B8D1-E20B-810587DC3D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D61078-5996-DDA7-BA72-F53448AA4B0A}"/>
              </a:ext>
            </a:extLst>
          </p:cNvPr>
          <p:cNvSpPr>
            <a:spLocks noGrp="1"/>
          </p:cNvSpPr>
          <p:nvPr>
            <p:ph type="dt" sz="half" idx="10"/>
          </p:nvPr>
        </p:nvSpPr>
        <p:spPr/>
        <p:txBody>
          <a:bodyPr/>
          <a:lstStyle/>
          <a:p>
            <a:fld id="{60EDD060-7686-4182-88FC-FC6F0042F315}" type="datetimeFigureOut">
              <a:rPr lang="en-GB" smtClean="0"/>
              <a:t>31/08/2025</a:t>
            </a:fld>
            <a:endParaRPr lang="en-GB"/>
          </a:p>
        </p:txBody>
      </p:sp>
      <p:sp>
        <p:nvSpPr>
          <p:cNvPr id="6" name="Footer Placeholder 5">
            <a:extLst>
              <a:ext uri="{FF2B5EF4-FFF2-40B4-BE49-F238E27FC236}">
                <a16:creationId xmlns:a16="http://schemas.microsoft.com/office/drawing/2014/main" id="{E4BE9ECE-4EEE-79A1-DB46-90BF1E9A7E8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72CDFA7-1701-285E-56FD-4714D571D577}"/>
              </a:ext>
            </a:extLst>
          </p:cNvPr>
          <p:cNvSpPr>
            <a:spLocks noGrp="1"/>
          </p:cNvSpPr>
          <p:nvPr>
            <p:ph type="sldNum" sz="quarter" idx="12"/>
          </p:nvPr>
        </p:nvSpPr>
        <p:spPr/>
        <p:txBody>
          <a:bodyPr/>
          <a:lstStyle/>
          <a:p>
            <a:fld id="{A015A525-766D-4717-AE78-CEF784F27558}" type="slidenum">
              <a:rPr lang="en-GB" smtClean="0"/>
              <a:t>‹#›</a:t>
            </a:fld>
            <a:endParaRPr lang="en-GB"/>
          </a:p>
        </p:txBody>
      </p:sp>
    </p:spTree>
    <p:extLst>
      <p:ext uri="{BB962C8B-B14F-4D97-AF65-F5344CB8AC3E}">
        <p14:creationId xmlns:p14="http://schemas.microsoft.com/office/powerpoint/2010/main" val="475637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C15D47A-6331-B807-B9BC-A285D235CB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23DAAC9-81D5-9593-85E2-8928D88C99C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688FDAE-49C1-1BD7-302B-CAE9DFBDF6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0EDD060-7686-4182-88FC-FC6F0042F315}" type="datetimeFigureOut">
              <a:rPr lang="en-GB" smtClean="0"/>
              <a:t>31/08/2025</a:t>
            </a:fld>
            <a:endParaRPr lang="en-GB"/>
          </a:p>
        </p:txBody>
      </p:sp>
      <p:sp>
        <p:nvSpPr>
          <p:cNvPr id="5" name="Footer Placeholder 4">
            <a:extLst>
              <a:ext uri="{FF2B5EF4-FFF2-40B4-BE49-F238E27FC236}">
                <a16:creationId xmlns:a16="http://schemas.microsoft.com/office/drawing/2014/main" id="{3A2D67CA-A4EC-80F3-1C9C-249406EB08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6A02885D-9808-F523-581B-AAF31DD4971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015A525-766D-4717-AE78-CEF784F27558}" type="slidenum">
              <a:rPr lang="en-GB" smtClean="0"/>
              <a:t>‹#›</a:t>
            </a:fld>
            <a:endParaRPr lang="en-GB"/>
          </a:p>
        </p:txBody>
      </p:sp>
      <p:sp>
        <p:nvSpPr>
          <p:cNvPr id="7" name="Rectangle 6">
            <a:extLst>
              <a:ext uri="{FF2B5EF4-FFF2-40B4-BE49-F238E27FC236}">
                <a16:creationId xmlns:a16="http://schemas.microsoft.com/office/drawing/2014/main" id="{4B077F86-F4AC-1BE4-9321-ED8685BC436A}"/>
              </a:ext>
            </a:extLst>
          </p:cNvPr>
          <p:cNvSpPr/>
          <p:nvPr userDrawn="1"/>
        </p:nvSpPr>
        <p:spPr>
          <a:xfrm>
            <a:off x="0" y="6300156"/>
            <a:ext cx="12192000" cy="557844"/>
          </a:xfrm>
          <a:prstGeom prst="rect">
            <a:avLst/>
          </a:prstGeom>
          <a:solidFill>
            <a:schemeClr val="tx1"/>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white text on a black background&#10;&#10;Description automatically generated">
            <a:extLst>
              <a:ext uri="{FF2B5EF4-FFF2-40B4-BE49-F238E27FC236}">
                <a16:creationId xmlns:a16="http://schemas.microsoft.com/office/drawing/2014/main" id="{5991D360-F616-9A12-5CA6-B741AAEA981D}"/>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2077" y="6300156"/>
            <a:ext cx="1013709" cy="536438"/>
          </a:xfrm>
          <a:prstGeom prst="rect">
            <a:avLst/>
          </a:prstGeom>
        </p:spPr>
      </p:pic>
      <p:sp>
        <p:nvSpPr>
          <p:cNvPr id="9" name="TextBox 8">
            <a:extLst>
              <a:ext uri="{FF2B5EF4-FFF2-40B4-BE49-F238E27FC236}">
                <a16:creationId xmlns:a16="http://schemas.microsoft.com/office/drawing/2014/main" id="{87587ABE-F3BA-7543-CDA7-29F4413EF2EB}"/>
              </a:ext>
            </a:extLst>
          </p:cNvPr>
          <p:cNvSpPr txBox="1"/>
          <p:nvPr userDrawn="1"/>
        </p:nvSpPr>
        <p:spPr>
          <a:xfrm>
            <a:off x="8602699" y="6403305"/>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10" name="TextBox 9">
            <a:extLst>
              <a:ext uri="{FF2B5EF4-FFF2-40B4-BE49-F238E27FC236}">
                <a16:creationId xmlns:a16="http://schemas.microsoft.com/office/drawing/2014/main" id="{ECDCFEF6-E27C-B95D-1833-2C30D51F808A}"/>
              </a:ext>
            </a:extLst>
          </p:cNvPr>
          <p:cNvSpPr txBox="1"/>
          <p:nvPr userDrawn="1"/>
        </p:nvSpPr>
        <p:spPr>
          <a:xfrm>
            <a:off x="3791393" y="6431994"/>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2025</a:t>
            </a:r>
          </a:p>
        </p:txBody>
      </p:sp>
      <p:pic>
        <p:nvPicPr>
          <p:cNvPr id="11" name="Picture 2" descr="Facebook Logos PNG images free download">
            <a:extLst>
              <a:ext uri="{FF2B5EF4-FFF2-40B4-BE49-F238E27FC236}">
                <a16:creationId xmlns:a16="http://schemas.microsoft.com/office/drawing/2014/main" id="{530E3443-9700-8DB1-6D58-70983BC5EC57}"/>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626775" y="6403305"/>
            <a:ext cx="412898" cy="4128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7758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AEB5F3-2B7C-115E-892E-CB1ECCB0C2C5}"/>
              </a:ext>
            </a:extLst>
          </p:cNvPr>
          <p:cNvSpPr/>
          <p:nvPr/>
        </p:nvSpPr>
        <p:spPr>
          <a:xfrm>
            <a:off x="965791" y="1431298"/>
            <a:ext cx="10260418" cy="1860698"/>
          </a:xfrm>
          <a:prstGeom prst="rect">
            <a:avLst/>
          </a:prstGeom>
          <a:solidFill>
            <a:schemeClr val="bg1"/>
          </a:solidFill>
          <a:ln w="190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400" noProof="0" dirty="0">
                <a:solidFill>
                  <a:schemeClr val="tx1"/>
                </a:solidFill>
                <a:latin typeface="Segoe UI Black" panose="020B0A02040204020203" pitchFamily="34" charset="0"/>
                <a:ea typeface="Segoe UI Black" panose="020B0A02040204020203" pitchFamily="34" charset="0"/>
                <a:cs typeface="ADLaM Display" panose="020F0502020204030204" pitchFamily="2" charset="0"/>
              </a:rPr>
              <a:t>Lesson 1:</a:t>
            </a:r>
          </a:p>
          <a:p>
            <a:pPr algn="ctr"/>
            <a:r>
              <a:rPr lang="en-GB" sz="5400" noProof="0" dirty="0">
                <a:solidFill>
                  <a:schemeClr val="tx1"/>
                </a:solidFill>
                <a:latin typeface="Segoe UI Black" panose="020B0A02040204020203" pitchFamily="34" charset="0"/>
                <a:ea typeface="Segoe UI Black" panose="020B0A02040204020203" pitchFamily="34" charset="0"/>
                <a:cs typeface="ADLaM Display" panose="020F0502020204030204" pitchFamily="2" charset="0"/>
              </a:rPr>
              <a:t>Types of digital games</a:t>
            </a:r>
          </a:p>
        </p:txBody>
      </p:sp>
      <p:sp>
        <p:nvSpPr>
          <p:cNvPr id="5" name="Rectangle 4">
            <a:extLst>
              <a:ext uri="{FF2B5EF4-FFF2-40B4-BE49-F238E27FC236}">
                <a16:creationId xmlns:a16="http://schemas.microsoft.com/office/drawing/2014/main" id="{F8F33145-EB9F-BAF9-DAAC-5C2EFDE8E74A}"/>
              </a:ext>
            </a:extLst>
          </p:cNvPr>
          <p:cNvSpPr/>
          <p:nvPr/>
        </p:nvSpPr>
        <p:spPr>
          <a:xfrm>
            <a:off x="965791" y="3614064"/>
            <a:ext cx="10260418" cy="521883"/>
          </a:xfrm>
          <a:prstGeom prst="rect">
            <a:avLst/>
          </a:prstGeom>
          <a:solidFill>
            <a:schemeClr val="tx1"/>
          </a:solidFill>
          <a:ln w="28575">
            <a:solidFill>
              <a:schemeClr val="tx1"/>
            </a:solidFill>
          </a:ln>
        </p:spPr>
        <p:style>
          <a:lnRef idx="3">
            <a:schemeClr val="lt1"/>
          </a:lnRef>
          <a:fillRef idx="1">
            <a:schemeClr val="accent4"/>
          </a:fillRef>
          <a:effectRef idx="1">
            <a:schemeClr val="accent4"/>
          </a:effectRef>
          <a:fontRef idx="minor">
            <a:schemeClr val="lt1"/>
          </a:fontRef>
        </p:style>
        <p:txBody>
          <a:bodyPr rtlCol="0" anchor="ctr"/>
          <a:lstStyle/>
          <a:p>
            <a:pPr algn="ctr"/>
            <a:r>
              <a:rPr lang="en-GB" sz="3200" noProof="0" dirty="0">
                <a:solidFill>
                  <a:schemeClr val="bg1"/>
                </a:solidFill>
                <a:latin typeface="Segoe UI Black" panose="020B0A02040204020203" pitchFamily="34" charset="0"/>
                <a:ea typeface="Segoe UI Black" panose="020B0A02040204020203" pitchFamily="34" charset="0"/>
                <a:cs typeface="ADLaM Display" panose="02010000000000000000" pitchFamily="2" charset="0"/>
              </a:rPr>
              <a:t>R099: Digital games</a:t>
            </a:r>
          </a:p>
        </p:txBody>
      </p:sp>
    </p:spTree>
    <p:extLst>
      <p:ext uri="{BB962C8B-B14F-4D97-AF65-F5344CB8AC3E}">
        <p14:creationId xmlns:p14="http://schemas.microsoft.com/office/powerpoint/2010/main" val="1810975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392A1B9-0308-5658-BF64-B77F8D485C5C}"/>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noProof="0" dirty="0">
                <a:solidFill>
                  <a:schemeClr val="bg1"/>
                </a:solidFill>
                <a:latin typeface="Segoe UI Black" panose="020B0A02040204020203" pitchFamily="34" charset="0"/>
                <a:ea typeface="Segoe UI Black" panose="020B0A02040204020203" pitchFamily="34" charset="0"/>
              </a:rPr>
              <a:t>Objectives</a:t>
            </a:r>
          </a:p>
        </p:txBody>
      </p:sp>
      <p:sp>
        <p:nvSpPr>
          <p:cNvPr id="3" name="TextBox 2">
            <a:extLst>
              <a:ext uri="{FF2B5EF4-FFF2-40B4-BE49-F238E27FC236}">
                <a16:creationId xmlns:a16="http://schemas.microsoft.com/office/drawing/2014/main" id="{BABBD285-652E-3A10-348A-2E5467B62AC0}"/>
              </a:ext>
            </a:extLst>
          </p:cNvPr>
          <p:cNvSpPr txBox="1"/>
          <p:nvPr/>
        </p:nvSpPr>
        <p:spPr>
          <a:xfrm>
            <a:off x="303293" y="1284415"/>
            <a:ext cx="9601200" cy="1292662"/>
          </a:xfrm>
          <a:prstGeom prst="rect">
            <a:avLst/>
          </a:prstGeom>
          <a:noFill/>
        </p:spPr>
        <p:txBody>
          <a:bodyPr wrap="square" rtlCol="0">
            <a:spAutoFit/>
          </a:bodyPr>
          <a:lstStyle/>
          <a:p>
            <a:r>
              <a:rPr lang="en-GB" sz="2800" b="1" noProof="0" dirty="0">
                <a:latin typeface="Segoe UI Variable Text" pitchFamily="2" charset="0"/>
              </a:rPr>
              <a:t>Learning objective(s):</a:t>
            </a:r>
          </a:p>
          <a:p>
            <a:endParaRPr lang="en-GB" sz="1400" b="1" noProof="0" dirty="0">
              <a:latin typeface="Segoe UI Variable Text" pitchFamily="2" charset="0"/>
            </a:endParaRPr>
          </a:p>
          <a:p>
            <a:pPr marL="285750" indent="-285750">
              <a:buFont typeface="Arial" panose="020B0604020202020204" pitchFamily="34" charset="0"/>
              <a:buChar char="•"/>
            </a:pPr>
            <a:r>
              <a:rPr lang="en-GB" b="1" noProof="0" dirty="0">
                <a:latin typeface="Segoe UI Variable Text" pitchFamily="2" charset="0"/>
              </a:rPr>
              <a:t>Types, characteristics and conventions of digital games and associated hardware/software.</a:t>
            </a:r>
          </a:p>
        </p:txBody>
      </p:sp>
      <p:sp>
        <p:nvSpPr>
          <p:cNvPr id="4" name="TextBox 3">
            <a:extLst>
              <a:ext uri="{FF2B5EF4-FFF2-40B4-BE49-F238E27FC236}">
                <a16:creationId xmlns:a16="http://schemas.microsoft.com/office/drawing/2014/main" id="{1CCA0578-451A-C05D-65D4-56469706DEE5}"/>
              </a:ext>
            </a:extLst>
          </p:cNvPr>
          <p:cNvSpPr txBox="1"/>
          <p:nvPr/>
        </p:nvSpPr>
        <p:spPr>
          <a:xfrm>
            <a:off x="303292" y="3761799"/>
            <a:ext cx="11583907" cy="2185214"/>
          </a:xfrm>
          <a:prstGeom prst="rect">
            <a:avLst/>
          </a:prstGeom>
          <a:noFill/>
        </p:spPr>
        <p:txBody>
          <a:bodyPr wrap="square" rtlCol="0">
            <a:spAutoFit/>
          </a:bodyPr>
          <a:lstStyle/>
          <a:p>
            <a:r>
              <a:rPr lang="en-GB" sz="2800" b="1" noProof="0" dirty="0">
                <a:latin typeface="Segoe UI Variable Text" pitchFamily="2" charset="0"/>
              </a:rPr>
              <a:t>Lesson components:</a:t>
            </a:r>
          </a:p>
          <a:p>
            <a:endParaRPr lang="en-GB" b="1" noProof="0" dirty="0">
              <a:latin typeface="Segoe UI Variable Text" pitchFamily="2" charset="0"/>
            </a:endParaRPr>
          </a:p>
          <a:p>
            <a:pPr marL="285750" indent="-285750">
              <a:buFont typeface="Arial" panose="020B0604020202020204" pitchFamily="34" charset="0"/>
              <a:buChar char="•"/>
            </a:pPr>
            <a:r>
              <a:rPr lang="en-GB" b="1" noProof="0" dirty="0">
                <a:latin typeface="Segoe UI Variable Text" pitchFamily="2" charset="0"/>
              </a:rPr>
              <a:t>To identify different types of digital games</a:t>
            </a:r>
          </a:p>
          <a:p>
            <a:pPr marL="285750" indent="-285750">
              <a:buFont typeface="Arial" panose="020B0604020202020204" pitchFamily="34" charset="0"/>
              <a:buChar char="•"/>
            </a:pPr>
            <a:r>
              <a:rPr lang="en-GB" b="1" noProof="0" dirty="0">
                <a:latin typeface="Segoe UI Variable Text" pitchFamily="2" charset="0"/>
              </a:rPr>
              <a:t>To understand different conventions, styles and objectives associated with different types of digital games.</a:t>
            </a:r>
          </a:p>
          <a:p>
            <a:pPr marL="285750" indent="-285750">
              <a:buFont typeface="Arial" panose="020B0604020202020204" pitchFamily="34" charset="0"/>
              <a:buChar char="•"/>
            </a:pPr>
            <a:r>
              <a:rPr lang="en-GB" b="1" dirty="0">
                <a:latin typeface="Segoe UI Variable Text" pitchFamily="2" charset="0"/>
              </a:rPr>
              <a:t>To create a Minimum Viable Product (MVP) for a chosen digital game. </a:t>
            </a:r>
            <a:endParaRPr lang="en-GB" b="1" noProof="0" dirty="0">
              <a:latin typeface="Segoe UI Variable Text" pitchFamily="2" charset="0"/>
            </a:endParaRPr>
          </a:p>
          <a:p>
            <a:endParaRPr lang="en-GB" b="1" noProof="0" dirty="0">
              <a:latin typeface="Segoe UI Variable Text" pitchFamily="2" charset="0"/>
            </a:endParaRPr>
          </a:p>
        </p:txBody>
      </p:sp>
    </p:spTree>
    <p:extLst>
      <p:ext uri="{BB962C8B-B14F-4D97-AF65-F5344CB8AC3E}">
        <p14:creationId xmlns:p14="http://schemas.microsoft.com/office/powerpoint/2010/main" val="688036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0BC0C-F01A-12A2-4F90-603D86489845}"/>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AE960733-7154-7E2D-E111-FEBF2C9C957A}"/>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noProof="0" dirty="0">
                <a:solidFill>
                  <a:schemeClr val="bg1"/>
                </a:solidFill>
                <a:latin typeface="Segoe UI Black" panose="020B0A02040204020203" pitchFamily="34" charset="0"/>
                <a:ea typeface="Segoe UI Black" panose="020B0A02040204020203" pitchFamily="34" charset="0"/>
              </a:rPr>
              <a:t>Digital games</a:t>
            </a:r>
          </a:p>
        </p:txBody>
      </p:sp>
      <p:sp>
        <p:nvSpPr>
          <p:cNvPr id="10" name="TextBox 9">
            <a:extLst>
              <a:ext uri="{FF2B5EF4-FFF2-40B4-BE49-F238E27FC236}">
                <a16:creationId xmlns:a16="http://schemas.microsoft.com/office/drawing/2014/main" id="{25AA323B-7E08-31BC-FAE8-8EC2D7EE2918}"/>
              </a:ext>
            </a:extLst>
          </p:cNvPr>
          <p:cNvSpPr txBox="1"/>
          <p:nvPr/>
        </p:nvSpPr>
        <p:spPr>
          <a:xfrm>
            <a:off x="182880" y="1181490"/>
            <a:ext cx="7608664" cy="603200"/>
          </a:xfrm>
          <a:prstGeom prst="rect">
            <a:avLst/>
          </a:prstGeom>
          <a:solidFill>
            <a:schemeClr val="bg1">
              <a:lumMod val="95000"/>
            </a:schemeClr>
          </a:solidFill>
        </p:spPr>
        <p:txBody>
          <a:bodyPr wrap="square">
            <a:spAutoFit/>
          </a:bodyPr>
          <a:lstStyle/>
          <a:p>
            <a:r>
              <a:rPr lang="en-GB" sz="1600" noProof="0" dirty="0">
                <a:solidFill>
                  <a:schemeClr val="tx1"/>
                </a:solidFill>
                <a:latin typeface="Segoe UI Variable Text" pitchFamily="2" charset="0"/>
                <a:cs typeface="Segoe UI" panose="020B0502040204020203" pitchFamily="34" charset="0"/>
              </a:rPr>
              <a:t>A </a:t>
            </a:r>
            <a:r>
              <a:rPr lang="en-GB" sz="1600" b="1" noProof="0" dirty="0">
                <a:solidFill>
                  <a:schemeClr val="tx1"/>
                </a:solidFill>
                <a:latin typeface="Segoe UI Variable Text" pitchFamily="2" charset="0"/>
                <a:cs typeface="Segoe UI" panose="020B0502040204020203" pitchFamily="34" charset="0"/>
              </a:rPr>
              <a:t>digital game </a:t>
            </a:r>
            <a:r>
              <a:rPr lang="en-GB" sz="1600" noProof="0" dirty="0">
                <a:solidFill>
                  <a:schemeClr val="tx1"/>
                </a:solidFill>
                <a:latin typeface="Segoe UI Variable Text" pitchFamily="2" charset="0"/>
                <a:cs typeface="Segoe UI" panose="020B0502040204020203" pitchFamily="34" charset="0"/>
              </a:rPr>
              <a:t>is an interactive electronic game played on devices such as computers, consoles, tablets, or mobile phones.</a:t>
            </a:r>
          </a:p>
        </p:txBody>
      </p:sp>
      <p:sp>
        <p:nvSpPr>
          <p:cNvPr id="13" name="TextBox 12">
            <a:extLst>
              <a:ext uri="{FF2B5EF4-FFF2-40B4-BE49-F238E27FC236}">
                <a16:creationId xmlns:a16="http://schemas.microsoft.com/office/drawing/2014/main" id="{249DC3CA-8EEA-F2B6-5F39-FC6276E72B74}"/>
              </a:ext>
            </a:extLst>
          </p:cNvPr>
          <p:cNvSpPr txBox="1"/>
          <p:nvPr/>
        </p:nvSpPr>
        <p:spPr>
          <a:xfrm>
            <a:off x="7905792" y="1294180"/>
            <a:ext cx="4103328" cy="338554"/>
          </a:xfrm>
          <a:prstGeom prst="rect">
            <a:avLst/>
          </a:prstGeom>
          <a:solidFill>
            <a:schemeClr val="bg1">
              <a:lumMod val="95000"/>
            </a:schemeClr>
          </a:solidFill>
          <a:ln>
            <a:solidFill>
              <a:schemeClr val="bg1">
                <a:lumMod val="95000"/>
              </a:schemeClr>
            </a:solidFill>
          </a:ln>
        </p:spPr>
        <p:txBody>
          <a:bodyPr wrap="square" rtlCol="0">
            <a:spAutoFit/>
          </a:bodyPr>
          <a:lstStyle/>
          <a:p>
            <a:pPr algn="ctr"/>
            <a:r>
              <a:rPr lang="en-GB" sz="1600" b="1" noProof="0" dirty="0">
                <a:latin typeface="Segoe UI Variable Text" pitchFamily="2" charset="0"/>
                <a:cs typeface="Segoe UI" panose="020B0502040204020203" pitchFamily="34" charset="0"/>
              </a:rPr>
              <a:t>Learning in Context</a:t>
            </a:r>
            <a:endParaRPr lang="en-GB" sz="1600" noProof="0" dirty="0">
              <a:latin typeface="Segoe UI Variable Text" pitchFamily="2" charset="0"/>
              <a:cs typeface="Segoe UI" panose="020B0502040204020203" pitchFamily="34" charset="0"/>
            </a:endParaRPr>
          </a:p>
        </p:txBody>
      </p:sp>
      <p:sp>
        <p:nvSpPr>
          <p:cNvPr id="3" name="TextBox 2">
            <a:extLst>
              <a:ext uri="{FF2B5EF4-FFF2-40B4-BE49-F238E27FC236}">
                <a16:creationId xmlns:a16="http://schemas.microsoft.com/office/drawing/2014/main" id="{26C5DE7D-36E3-F21F-0CA1-B2DE2CAB4B24}"/>
              </a:ext>
            </a:extLst>
          </p:cNvPr>
          <p:cNvSpPr txBox="1"/>
          <p:nvPr/>
        </p:nvSpPr>
        <p:spPr>
          <a:xfrm>
            <a:off x="182880" y="1873078"/>
            <a:ext cx="7608664" cy="338554"/>
          </a:xfrm>
          <a:prstGeom prst="rect">
            <a:avLst/>
          </a:prstGeom>
          <a:solidFill>
            <a:schemeClr val="bg1">
              <a:lumMod val="85000"/>
            </a:schemeClr>
          </a:solidFill>
          <a:ln>
            <a:solidFill>
              <a:schemeClr val="bg1">
                <a:lumMod val="95000"/>
              </a:schemeClr>
            </a:solidFill>
          </a:ln>
        </p:spPr>
        <p:txBody>
          <a:bodyPr wrap="square" rtlCol="0">
            <a:spAutoFit/>
          </a:bodyPr>
          <a:lstStyle/>
          <a:p>
            <a:pPr algn="ctr"/>
            <a:r>
              <a:rPr lang="en-GB" sz="1600" b="1" noProof="0" dirty="0">
                <a:latin typeface="Segoe UI Variable Text" pitchFamily="2" charset="0"/>
                <a:cs typeface="Segoe UI" panose="020B0502040204020203" pitchFamily="34" charset="0"/>
              </a:rPr>
              <a:t>Types of digital games</a:t>
            </a:r>
            <a:endParaRPr lang="en-GB" sz="1600" noProof="0" dirty="0">
              <a:latin typeface="Segoe UI Variable Text" pitchFamily="2" charset="0"/>
              <a:cs typeface="Segoe UI" panose="020B0502040204020203" pitchFamily="34" charset="0"/>
            </a:endParaRPr>
          </a:p>
        </p:txBody>
      </p:sp>
      <p:sp>
        <p:nvSpPr>
          <p:cNvPr id="9" name="TextBox 8">
            <a:extLst>
              <a:ext uri="{FF2B5EF4-FFF2-40B4-BE49-F238E27FC236}">
                <a16:creationId xmlns:a16="http://schemas.microsoft.com/office/drawing/2014/main" id="{2EDC1AB8-D2E2-5626-B670-A058FC16217D}"/>
              </a:ext>
            </a:extLst>
          </p:cNvPr>
          <p:cNvSpPr txBox="1"/>
          <p:nvPr/>
        </p:nvSpPr>
        <p:spPr>
          <a:xfrm>
            <a:off x="7905793" y="4281220"/>
            <a:ext cx="4103328" cy="523220"/>
          </a:xfrm>
          <a:prstGeom prst="rect">
            <a:avLst/>
          </a:prstGeom>
          <a:noFill/>
        </p:spPr>
        <p:txBody>
          <a:bodyPr wrap="square">
            <a:spAutoFit/>
          </a:bodyPr>
          <a:lstStyle/>
          <a:p>
            <a:r>
              <a:rPr lang="en-GB" sz="1400" noProof="0" dirty="0">
                <a:latin typeface="Segoe UI Variable Text" pitchFamily="2" charset="0"/>
              </a:rPr>
              <a:t>Fortnite is an example of an </a:t>
            </a:r>
            <a:r>
              <a:rPr lang="en-GB" sz="1400" b="1" noProof="0" dirty="0">
                <a:latin typeface="Segoe UI Variable Text" pitchFamily="2" charset="0"/>
              </a:rPr>
              <a:t>MMO (Massively Multiplayer online) </a:t>
            </a:r>
            <a:r>
              <a:rPr lang="en-GB" sz="1400" noProof="0" dirty="0">
                <a:latin typeface="Segoe UI Variable Text" pitchFamily="2" charset="0"/>
              </a:rPr>
              <a:t>video game. </a:t>
            </a:r>
          </a:p>
        </p:txBody>
      </p:sp>
      <p:pic>
        <p:nvPicPr>
          <p:cNvPr id="4" name="Picture 3">
            <a:extLst>
              <a:ext uri="{FF2B5EF4-FFF2-40B4-BE49-F238E27FC236}">
                <a16:creationId xmlns:a16="http://schemas.microsoft.com/office/drawing/2014/main" id="{DBA5E039-C5CC-DFA8-3F4E-0719F7318CD9}"/>
              </a:ext>
            </a:extLst>
          </p:cNvPr>
          <p:cNvPicPr>
            <a:picLocks noChangeAspect="1"/>
          </p:cNvPicPr>
          <p:nvPr/>
        </p:nvPicPr>
        <p:blipFill>
          <a:blip r:embed="rId3"/>
          <a:stretch>
            <a:fillRect/>
          </a:stretch>
        </p:blipFill>
        <p:spPr>
          <a:xfrm>
            <a:off x="7905793" y="1784690"/>
            <a:ext cx="4103328" cy="2308122"/>
          </a:xfrm>
          <a:prstGeom prst="rect">
            <a:avLst/>
          </a:prstGeom>
        </p:spPr>
      </p:pic>
      <p:sp>
        <p:nvSpPr>
          <p:cNvPr id="11" name="Isosceles Triangle 10">
            <a:extLst>
              <a:ext uri="{FF2B5EF4-FFF2-40B4-BE49-F238E27FC236}">
                <a16:creationId xmlns:a16="http://schemas.microsoft.com/office/drawing/2014/main" id="{405DC112-12C0-6591-8EFE-1D3CC3469C7D}"/>
              </a:ext>
            </a:extLst>
          </p:cNvPr>
          <p:cNvSpPr/>
          <p:nvPr/>
        </p:nvSpPr>
        <p:spPr>
          <a:xfrm>
            <a:off x="11592876" y="3988830"/>
            <a:ext cx="239078" cy="20796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graphicFrame>
        <p:nvGraphicFramePr>
          <p:cNvPr id="2" name="Table 1">
            <a:extLst>
              <a:ext uri="{FF2B5EF4-FFF2-40B4-BE49-F238E27FC236}">
                <a16:creationId xmlns:a16="http://schemas.microsoft.com/office/drawing/2014/main" id="{09866826-F87D-F8DC-3E72-EB73E89EE264}"/>
              </a:ext>
            </a:extLst>
          </p:cNvPr>
          <p:cNvGraphicFramePr>
            <a:graphicFrameLocks noGrp="1"/>
          </p:cNvGraphicFramePr>
          <p:nvPr>
            <p:extLst>
              <p:ext uri="{D42A27DB-BD31-4B8C-83A1-F6EECF244321}">
                <p14:modId xmlns:p14="http://schemas.microsoft.com/office/powerpoint/2010/main" val="1306948235"/>
              </p:ext>
            </p:extLst>
          </p:nvPr>
        </p:nvGraphicFramePr>
        <p:xfrm>
          <a:off x="182880" y="2300020"/>
          <a:ext cx="7608664" cy="3962400"/>
        </p:xfrm>
        <a:graphic>
          <a:graphicData uri="http://schemas.openxmlformats.org/drawingml/2006/table">
            <a:tbl>
              <a:tblPr firstRow="1" bandRow="1">
                <a:tableStyleId>{5940675A-B579-460E-94D1-54222C63F5DA}</a:tableStyleId>
              </a:tblPr>
              <a:tblGrid>
                <a:gridCol w="2299880">
                  <a:extLst>
                    <a:ext uri="{9D8B030D-6E8A-4147-A177-3AD203B41FA5}">
                      <a16:colId xmlns:a16="http://schemas.microsoft.com/office/drawing/2014/main" val="1470192841"/>
                    </a:ext>
                  </a:extLst>
                </a:gridCol>
                <a:gridCol w="5308784">
                  <a:extLst>
                    <a:ext uri="{9D8B030D-6E8A-4147-A177-3AD203B41FA5}">
                      <a16:colId xmlns:a16="http://schemas.microsoft.com/office/drawing/2014/main" val="2170741656"/>
                    </a:ext>
                  </a:extLst>
                </a:gridCol>
              </a:tblGrid>
              <a:tr h="370840">
                <a:tc>
                  <a:txBody>
                    <a:bodyPr/>
                    <a:lstStyle/>
                    <a:p>
                      <a:r>
                        <a:rPr kumimoji="0" lang="en-GB" sz="1400" b="1" i="0" u="none" strike="noStrike" cap="none" normalizeH="0" baseline="0" noProof="0" dirty="0">
                          <a:ln>
                            <a:noFill/>
                          </a:ln>
                          <a:solidFill>
                            <a:schemeClr val="tx1"/>
                          </a:solidFill>
                          <a:effectLst/>
                          <a:latin typeface="Segoe UI Variable Text" pitchFamily="2" charset="0"/>
                        </a:rPr>
                        <a:t>2D Arcade 🎮</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i="0" u="none" strike="noStrike" cap="none" normalizeH="0" baseline="0" noProof="0" dirty="0">
                          <a:ln>
                            <a:noFill/>
                          </a:ln>
                          <a:solidFill>
                            <a:schemeClr val="tx1"/>
                          </a:solidFill>
                          <a:effectLst/>
                          <a:latin typeface="Segoe UI Variable Text" pitchFamily="2" charset="0"/>
                        </a:rPr>
                        <a:t>Fast-paced games with simple graphics and mechanics, often focused on quick reflexes (e.g., Pac-Man, Flappy Bird).</a:t>
                      </a:r>
                    </a:p>
                  </a:txBody>
                  <a:tcPr/>
                </a:tc>
                <a:extLst>
                  <a:ext uri="{0D108BD9-81ED-4DB2-BD59-A6C34878D82A}">
                    <a16:rowId xmlns:a16="http://schemas.microsoft.com/office/drawing/2014/main" val="217576907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cap="none" normalizeH="0" baseline="0" noProof="0" dirty="0">
                          <a:ln>
                            <a:noFill/>
                          </a:ln>
                          <a:solidFill>
                            <a:schemeClr val="tx1"/>
                          </a:solidFill>
                          <a:effectLst/>
                          <a:latin typeface="Segoe UI Variable Text" pitchFamily="2" charset="0"/>
                        </a:rPr>
                        <a:t>3D RPG 🧙‍♂️</a:t>
                      </a:r>
                      <a:endParaRPr kumimoji="0" lang="en-GB" sz="1400" i="0" u="none" strike="noStrike" cap="none" normalizeH="0" baseline="0" noProof="0" dirty="0">
                        <a:ln>
                          <a:noFill/>
                        </a:ln>
                        <a:solidFill>
                          <a:schemeClr val="tx1"/>
                        </a:solidFill>
                        <a:effectLst/>
                        <a:latin typeface="Segoe UI Variable Text" pitchFamily="2" charset="0"/>
                      </a:endParaRPr>
                    </a:p>
                    <a:p>
                      <a:endParaRPr lang="en-GB" sz="1400" dirty="0"/>
                    </a:p>
                  </a:txBody>
                  <a:tcPr/>
                </a:tc>
                <a:tc>
                  <a:txBody>
                    <a:bodyPr/>
                    <a:lstStyle/>
                    <a:p>
                      <a:r>
                        <a:rPr lang="en-GB" sz="1400" dirty="0">
                          <a:latin typeface="Segoe UI Variable Text" pitchFamily="2" charset="0"/>
                        </a:rPr>
                        <a:t>Role-Playing Games where players take on the role of a character in a 3D world, often with quests, storylines, and character progression (e.g., Skyrim, The Witcher).</a:t>
                      </a:r>
                    </a:p>
                  </a:txBody>
                  <a:tcPr/>
                </a:tc>
                <a:extLst>
                  <a:ext uri="{0D108BD9-81ED-4DB2-BD59-A6C34878D82A}">
                    <a16:rowId xmlns:a16="http://schemas.microsoft.com/office/drawing/2014/main" val="2429077120"/>
                  </a:ext>
                </a:extLst>
              </a:tr>
              <a:tr h="370840">
                <a:tc>
                  <a:txBody>
                    <a:bodyPr/>
                    <a:lstStyle/>
                    <a:p>
                      <a:r>
                        <a:rPr kumimoji="0" lang="en-GB" sz="1400" b="1" i="0" u="none" strike="noStrike" cap="none" normalizeH="0" baseline="0" noProof="0" dirty="0">
                          <a:ln>
                            <a:noFill/>
                          </a:ln>
                          <a:solidFill>
                            <a:schemeClr val="tx1"/>
                          </a:solidFill>
                          <a:effectLst/>
                          <a:latin typeface="Segoe UI Variable Text" pitchFamily="2" charset="0"/>
                        </a:rPr>
                        <a:t>MMO 🌍</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i="0" u="none" strike="noStrike" cap="none" normalizeH="0" baseline="0" noProof="0" dirty="0">
                          <a:ln>
                            <a:noFill/>
                          </a:ln>
                          <a:solidFill>
                            <a:schemeClr val="tx1"/>
                          </a:solidFill>
                          <a:effectLst/>
                          <a:latin typeface="Segoe UI Variable Text" pitchFamily="2" charset="0"/>
                        </a:rPr>
                        <a:t>Massively Multiplayer Online games where thousands of players interact in a shared virtual world (e.g., World of Warcraft, Fortnite).</a:t>
                      </a:r>
                    </a:p>
                  </a:txBody>
                  <a:tcPr/>
                </a:tc>
                <a:extLst>
                  <a:ext uri="{0D108BD9-81ED-4DB2-BD59-A6C34878D82A}">
                    <a16:rowId xmlns:a16="http://schemas.microsoft.com/office/drawing/2014/main" val="3223865977"/>
                  </a:ext>
                </a:extLst>
              </a:tr>
              <a:tr h="370840">
                <a:tc>
                  <a:txBody>
                    <a:bodyPr/>
                    <a:lstStyle/>
                    <a:p>
                      <a:r>
                        <a:rPr kumimoji="0" lang="en-GB" sz="1400" b="1" i="0" u="none" strike="noStrike" cap="none" normalizeH="0" baseline="0" noProof="0" dirty="0">
                          <a:ln>
                            <a:noFill/>
                          </a:ln>
                          <a:solidFill>
                            <a:schemeClr val="tx1"/>
                          </a:solidFill>
                          <a:effectLst/>
                          <a:latin typeface="Segoe UI Variable Text" pitchFamily="2" charset="0"/>
                        </a:rPr>
                        <a:t>Simulation 🛩️</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i="0" u="none" strike="noStrike" cap="none" normalizeH="0" baseline="0" noProof="0" dirty="0">
                          <a:ln>
                            <a:noFill/>
                          </a:ln>
                          <a:solidFill>
                            <a:schemeClr val="tx1"/>
                          </a:solidFill>
                          <a:effectLst/>
                          <a:latin typeface="Segoe UI Variable Text" pitchFamily="2" charset="0"/>
                        </a:rPr>
                        <a:t>Games that replicate real-life activities or systems, such as flying planes, farming, or city building (e.g., The Sims, Flight Simulator).</a:t>
                      </a:r>
                    </a:p>
                  </a:txBody>
                  <a:tcPr/>
                </a:tc>
                <a:extLst>
                  <a:ext uri="{0D108BD9-81ED-4DB2-BD59-A6C34878D82A}">
                    <a16:rowId xmlns:a16="http://schemas.microsoft.com/office/drawing/2014/main" val="766695398"/>
                  </a:ext>
                </a:extLst>
              </a:tr>
              <a:tr h="370840">
                <a:tc>
                  <a:txBody>
                    <a:bodyPr/>
                    <a:lstStyle/>
                    <a:p>
                      <a:r>
                        <a:rPr kumimoji="0" lang="en-GB" sz="1400" b="1" i="0" u="none" strike="noStrike" cap="none" normalizeH="0" baseline="0" noProof="0" dirty="0">
                          <a:ln>
                            <a:noFill/>
                          </a:ln>
                          <a:solidFill>
                            <a:schemeClr val="tx1"/>
                          </a:solidFill>
                          <a:effectLst/>
                          <a:latin typeface="Segoe UI Variable Text" pitchFamily="2" charset="0"/>
                        </a:rPr>
                        <a:t>Game-based learning 📚</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i="0" u="none" strike="noStrike" cap="none" normalizeH="0" baseline="0" noProof="0" dirty="0">
                          <a:ln>
                            <a:noFill/>
                          </a:ln>
                          <a:solidFill>
                            <a:schemeClr val="tx1"/>
                          </a:solidFill>
                          <a:effectLst/>
                          <a:latin typeface="Segoe UI Variable Text" pitchFamily="2" charset="0"/>
                        </a:rPr>
                        <a:t>Educational games designed to teach concepts or skills while engaging players through fun challenges (e.g., Minecraft: Education Edition, Kahoot!).</a:t>
                      </a:r>
                    </a:p>
                  </a:txBody>
                  <a:tcPr/>
                </a:tc>
                <a:extLst>
                  <a:ext uri="{0D108BD9-81ED-4DB2-BD59-A6C34878D82A}">
                    <a16:rowId xmlns:a16="http://schemas.microsoft.com/office/drawing/2014/main" val="3797252684"/>
                  </a:ext>
                </a:extLst>
              </a:tr>
              <a:tr h="370840">
                <a:tc>
                  <a:txBody>
                    <a:bodyPr/>
                    <a:lstStyle/>
                    <a:p>
                      <a:r>
                        <a:rPr kumimoji="0" lang="en-GB" sz="1400" b="1" i="0" u="none" strike="noStrike" cap="none" normalizeH="0" baseline="0" noProof="0" dirty="0">
                          <a:ln>
                            <a:noFill/>
                          </a:ln>
                          <a:solidFill>
                            <a:schemeClr val="tx1"/>
                          </a:solidFill>
                          <a:effectLst/>
                          <a:latin typeface="Segoe UI Variable Text" pitchFamily="2" charset="0"/>
                        </a:rPr>
                        <a:t>Augmented/Virtual Reality 🥽</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i="0" u="none" strike="noStrike" cap="none" normalizeH="0" baseline="0" noProof="0" dirty="0">
                          <a:ln>
                            <a:noFill/>
                          </a:ln>
                          <a:solidFill>
                            <a:schemeClr val="tx1"/>
                          </a:solidFill>
                          <a:effectLst/>
                          <a:latin typeface="Segoe UI Variable Text" pitchFamily="2" charset="0"/>
                        </a:rPr>
                        <a:t>Immersive games using AR (overlaying digital content on the real world) or VR (fully virtual environments) to create unique experiences (e.g., Pokémon GO, Beat Saber).</a:t>
                      </a:r>
                    </a:p>
                  </a:txBody>
                  <a:tcPr/>
                </a:tc>
                <a:extLst>
                  <a:ext uri="{0D108BD9-81ED-4DB2-BD59-A6C34878D82A}">
                    <a16:rowId xmlns:a16="http://schemas.microsoft.com/office/drawing/2014/main" val="4028036697"/>
                  </a:ext>
                </a:extLst>
              </a:tr>
            </a:tbl>
          </a:graphicData>
        </a:graphic>
      </p:graphicFrame>
    </p:spTree>
    <p:extLst>
      <p:ext uri="{BB962C8B-B14F-4D97-AF65-F5344CB8AC3E}">
        <p14:creationId xmlns:p14="http://schemas.microsoft.com/office/powerpoint/2010/main" val="3985689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4AB4485-8764-5099-BDCE-542F1CB48440}"/>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noProof="0" dirty="0">
                <a:solidFill>
                  <a:schemeClr val="bg1"/>
                </a:solidFill>
                <a:latin typeface="Segoe UI Black" panose="020B0A02040204020203" pitchFamily="34" charset="0"/>
                <a:ea typeface="Segoe UI Black" panose="020B0A02040204020203" pitchFamily="34" charset="0"/>
              </a:rPr>
              <a:t>Conventions and styles</a:t>
            </a:r>
          </a:p>
        </p:txBody>
      </p:sp>
      <p:sp>
        <p:nvSpPr>
          <p:cNvPr id="2" name="TextBox 1">
            <a:extLst>
              <a:ext uri="{FF2B5EF4-FFF2-40B4-BE49-F238E27FC236}">
                <a16:creationId xmlns:a16="http://schemas.microsoft.com/office/drawing/2014/main" id="{5B18DC36-F352-315E-30C8-E4438A816548}"/>
              </a:ext>
            </a:extLst>
          </p:cNvPr>
          <p:cNvSpPr txBox="1"/>
          <p:nvPr/>
        </p:nvSpPr>
        <p:spPr>
          <a:xfrm>
            <a:off x="182880" y="1294180"/>
            <a:ext cx="5913120" cy="1077218"/>
          </a:xfrm>
          <a:prstGeom prst="rect">
            <a:avLst/>
          </a:prstGeom>
          <a:solidFill>
            <a:schemeClr val="bg1">
              <a:lumMod val="95000"/>
            </a:schemeClr>
          </a:solidFill>
        </p:spPr>
        <p:txBody>
          <a:bodyPr wrap="square">
            <a:spAutoFit/>
          </a:bodyPr>
          <a:lstStyle/>
          <a:p>
            <a:r>
              <a:rPr lang="en-GB" sz="1600" b="1" noProof="0" dirty="0">
                <a:solidFill>
                  <a:schemeClr val="tx1"/>
                </a:solidFill>
                <a:latin typeface="Segoe UI Variable Text" pitchFamily="2" charset="0"/>
                <a:cs typeface="Segoe UI" panose="020B0502040204020203" pitchFamily="34" charset="0"/>
              </a:rPr>
              <a:t>Conventions </a:t>
            </a:r>
            <a:r>
              <a:rPr lang="en-GB" sz="1600" noProof="0" dirty="0">
                <a:solidFill>
                  <a:schemeClr val="tx1"/>
                </a:solidFill>
                <a:latin typeface="Segoe UI Variable Text" pitchFamily="2" charset="0"/>
                <a:cs typeface="Segoe UI" panose="020B0502040204020203" pitchFamily="34" charset="0"/>
              </a:rPr>
              <a:t>are the common rules, features, and expectations that games usually follow so players can understand how to play. </a:t>
            </a:r>
            <a:r>
              <a:rPr lang="en-GB" sz="1600" b="1" noProof="0" dirty="0">
                <a:solidFill>
                  <a:schemeClr val="tx1"/>
                </a:solidFill>
                <a:latin typeface="Segoe UI Variable Text" pitchFamily="2" charset="0"/>
                <a:cs typeface="Segoe UI" panose="020B0502040204020203" pitchFamily="34" charset="0"/>
              </a:rPr>
              <a:t>Styles </a:t>
            </a:r>
            <a:r>
              <a:rPr lang="en-GB" sz="1600" noProof="0" dirty="0">
                <a:solidFill>
                  <a:schemeClr val="tx1"/>
                </a:solidFill>
                <a:latin typeface="Segoe UI Variable Text" pitchFamily="2" charset="0"/>
                <a:cs typeface="Segoe UI" panose="020B0502040204020203" pitchFamily="34" charset="0"/>
              </a:rPr>
              <a:t>are about the look, feel, and tone of a game, meaning how the game is presented and experienced.</a:t>
            </a:r>
          </a:p>
        </p:txBody>
      </p:sp>
      <p:sp>
        <p:nvSpPr>
          <p:cNvPr id="3" name="TextBox 2">
            <a:extLst>
              <a:ext uri="{FF2B5EF4-FFF2-40B4-BE49-F238E27FC236}">
                <a16:creationId xmlns:a16="http://schemas.microsoft.com/office/drawing/2014/main" id="{41BF0121-72A9-D0E4-292C-4224FA78C7BB}"/>
              </a:ext>
            </a:extLst>
          </p:cNvPr>
          <p:cNvSpPr txBox="1"/>
          <p:nvPr/>
        </p:nvSpPr>
        <p:spPr>
          <a:xfrm>
            <a:off x="6326611" y="1294180"/>
            <a:ext cx="5682510" cy="338554"/>
          </a:xfrm>
          <a:prstGeom prst="rect">
            <a:avLst/>
          </a:prstGeom>
          <a:solidFill>
            <a:schemeClr val="bg1">
              <a:lumMod val="95000"/>
            </a:schemeClr>
          </a:solidFill>
          <a:ln>
            <a:solidFill>
              <a:schemeClr val="bg1">
                <a:lumMod val="95000"/>
              </a:schemeClr>
            </a:solidFill>
          </a:ln>
        </p:spPr>
        <p:txBody>
          <a:bodyPr wrap="square" rtlCol="0">
            <a:spAutoFit/>
          </a:bodyPr>
          <a:lstStyle/>
          <a:p>
            <a:pPr algn="ctr"/>
            <a:r>
              <a:rPr lang="en-GB" sz="1600" b="1" noProof="0" dirty="0">
                <a:latin typeface="Segoe UI Variable Text" pitchFamily="2" charset="0"/>
                <a:cs typeface="Segoe UI" panose="020B0502040204020203" pitchFamily="34" charset="0"/>
              </a:rPr>
              <a:t>Learning in Context: The Witcher 3: Wild Hunt </a:t>
            </a:r>
            <a:endParaRPr lang="en-GB" sz="1600" noProof="0" dirty="0">
              <a:latin typeface="Segoe UI Variable Text" pitchFamily="2" charset="0"/>
              <a:cs typeface="Segoe UI" panose="020B0502040204020203" pitchFamily="34" charset="0"/>
            </a:endParaRPr>
          </a:p>
        </p:txBody>
      </p:sp>
      <p:pic>
        <p:nvPicPr>
          <p:cNvPr id="16" name="Picture 15">
            <a:extLst>
              <a:ext uri="{FF2B5EF4-FFF2-40B4-BE49-F238E27FC236}">
                <a16:creationId xmlns:a16="http://schemas.microsoft.com/office/drawing/2014/main" id="{8D36F0B9-6EED-C583-A4F2-1CE538A1E879}"/>
              </a:ext>
            </a:extLst>
          </p:cNvPr>
          <p:cNvPicPr>
            <a:picLocks noChangeAspect="1"/>
          </p:cNvPicPr>
          <p:nvPr/>
        </p:nvPicPr>
        <p:blipFill>
          <a:blip r:embed="rId3"/>
          <a:stretch>
            <a:fillRect/>
          </a:stretch>
        </p:blipFill>
        <p:spPr>
          <a:xfrm>
            <a:off x="6326610" y="1749513"/>
            <a:ext cx="5682509" cy="3196411"/>
          </a:xfrm>
          <a:prstGeom prst="rect">
            <a:avLst/>
          </a:prstGeom>
        </p:spPr>
      </p:pic>
      <p:sp>
        <p:nvSpPr>
          <p:cNvPr id="22" name="TextBox 21">
            <a:extLst>
              <a:ext uri="{FF2B5EF4-FFF2-40B4-BE49-F238E27FC236}">
                <a16:creationId xmlns:a16="http://schemas.microsoft.com/office/drawing/2014/main" id="{0580FBDC-8006-D08D-B0E6-EAF0AFD24D2E}"/>
              </a:ext>
            </a:extLst>
          </p:cNvPr>
          <p:cNvSpPr txBox="1"/>
          <p:nvPr/>
        </p:nvSpPr>
        <p:spPr>
          <a:xfrm>
            <a:off x="182880" y="2517726"/>
            <a:ext cx="2080260" cy="338554"/>
          </a:xfrm>
          <a:prstGeom prst="rect">
            <a:avLst/>
          </a:prstGeom>
          <a:solidFill>
            <a:schemeClr val="bg1">
              <a:lumMod val="95000"/>
            </a:schemeClr>
          </a:solidFill>
          <a:ln>
            <a:solidFill>
              <a:schemeClr val="bg1">
                <a:lumMod val="95000"/>
              </a:schemeClr>
            </a:solidFill>
          </a:ln>
        </p:spPr>
        <p:txBody>
          <a:bodyPr wrap="square" rtlCol="0">
            <a:spAutoFit/>
          </a:bodyPr>
          <a:lstStyle/>
          <a:p>
            <a:pPr algn="ctr"/>
            <a:r>
              <a:rPr lang="en-GB" sz="1600" b="1" noProof="0" dirty="0">
                <a:latin typeface="Segoe UI Variable Text" pitchFamily="2" charset="0"/>
                <a:cs typeface="Segoe UI" panose="020B0502040204020203" pitchFamily="34" charset="0"/>
              </a:rPr>
              <a:t>Conventions</a:t>
            </a:r>
            <a:endParaRPr lang="en-GB" sz="1600" noProof="0" dirty="0">
              <a:latin typeface="Segoe UI Variable Text" pitchFamily="2" charset="0"/>
              <a:cs typeface="Segoe UI" panose="020B0502040204020203" pitchFamily="34" charset="0"/>
            </a:endParaRPr>
          </a:p>
        </p:txBody>
      </p:sp>
      <p:sp>
        <p:nvSpPr>
          <p:cNvPr id="23" name="Rectangle 1">
            <a:extLst>
              <a:ext uri="{FF2B5EF4-FFF2-40B4-BE49-F238E27FC236}">
                <a16:creationId xmlns:a16="http://schemas.microsoft.com/office/drawing/2014/main" id="{FAFA3388-D37B-F8EF-6923-BCABC95AEF8C}"/>
              </a:ext>
            </a:extLst>
          </p:cNvPr>
          <p:cNvSpPr>
            <a:spLocks noChangeArrowheads="1"/>
          </p:cNvSpPr>
          <p:nvPr/>
        </p:nvSpPr>
        <p:spPr bwMode="auto">
          <a:xfrm>
            <a:off x="182880" y="2948196"/>
            <a:ext cx="2196569"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tabLst/>
            </a:pPr>
            <a:r>
              <a:rPr kumimoji="0" lang="en-GB" sz="1600" i="0" u="none" strike="noStrike" cap="none" normalizeH="0" baseline="0" noProof="0" dirty="0">
                <a:ln>
                  <a:noFill/>
                </a:ln>
                <a:solidFill>
                  <a:schemeClr val="tx1"/>
                </a:solidFill>
                <a:effectLst/>
                <a:latin typeface="Segoe UI Variable Text" pitchFamily="2" charset="0"/>
              </a:rPr>
              <a:t>This focuses on </a:t>
            </a:r>
            <a:r>
              <a:rPr kumimoji="0" lang="en-GB" sz="1600" i="0" u="sng" strike="noStrike" cap="none" normalizeH="0" baseline="0" noProof="0" dirty="0">
                <a:ln>
                  <a:noFill/>
                </a:ln>
                <a:solidFill>
                  <a:schemeClr val="tx1"/>
                </a:solidFill>
                <a:effectLst/>
                <a:latin typeface="Segoe UI Variable Text" pitchFamily="2" charset="0"/>
              </a:rPr>
              <a:t>genres</a:t>
            </a:r>
            <a:r>
              <a:rPr kumimoji="0" lang="en-GB" sz="1600" i="0" u="none" strike="noStrike" cap="none" normalizeH="0" baseline="0" noProof="0" dirty="0">
                <a:ln>
                  <a:noFill/>
                </a:ln>
                <a:solidFill>
                  <a:schemeClr val="tx1"/>
                </a:solidFill>
                <a:effectLst/>
                <a:latin typeface="Segoe UI Variable Text" pitchFamily="2" charset="0"/>
              </a:rPr>
              <a:t> such as: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sz="1600" i="0" u="none" strike="noStrike" cap="none" normalizeH="0" baseline="0" noProof="0" dirty="0">
                <a:ln>
                  <a:noFill/>
                </a:ln>
                <a:solidFill>
                  <a:schemeClr val="tx1"/>
                </a:solidFill>
                <a:effectLst/>
                <a:latin typeface="Segoe UI Variable Text" pitchFamily="2" charset="0"/>
              </a:rPr>
              <a:t>Action</a:t>
            </a:r>
          </a:p>
          <a:p>
            <a:pPr marL="285750" indent="-285750" eaLnBrk="0" fontAlgn="base" hangingPunct="0">
              <a:spcBef>
                <a:spcPct val="0"/>
              </a:spcBef>
              <a:spcAft>
                <a:spcPct val="0"/>
              </a:spcAft>
              <a:buFont typeface="Arial" panose="020B0604020202020204" pitchFamily="34" charset="0"/>
              <a:buChar char="•"/>
            </a:pPr>
            <a:r>
              <a:rPr lang="en-GB" sz="1600" dirty="0">
                <a:latin typeface="Segoe UI Variable Text" pitchFamily="2" charset="0"/>
              </a:rPr>
              <a:t>Quest</a:t>
            </a:r>
            <a:endParaRPr kumimoji="0" lang="en-GB" sz="1600" i="0" u="none" strike="noStrike" cap="none" normalizeH="0" baseline="0" noProof="0" dirty="0">
              <a:ln>
                <a:noFill/>
              </a:ln>
              <a:solidFill>
                <a:schemeClr val="tx1"/>
              </a:solidFill>
              <a:effectLst/>
              <a:latin typeface="Segoe UI Variable Text" pitchFamily="2"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sz="1600" i="0" u="none" strike="noStrike" cap="none" normalizeH="0" baseline="0" noProof="0" dirty="0">
                <a:ln>
                  <a:noFill/>
                </a:ln>
                <a:solidFill>
                  <a:schemeClr val="tx1"/>
                </a:solidFill>
                <a:effectLst/>
                <a:latin typeface="Segoe UI Variable Text" pitchFamily="2" charset="0"/>
              </a:rPr>
              <a:t>Role playing game</a:t>
            </a:r>
          </a:p>
          <a:p>
            <a:pPr marL="285750" indent="-285750" eaLnBrk="0" fontAlgn="base" hangingPunct="0">
              <a:spcBef>
                <a:spcPct val="0"/>
              </a:spcBef>
              <a:spcAft>
                <a:spcPct val="0"/>
              </a:spcAft>
              <a:buFont typeface="Arial" panose="020B0604020202020204" pitchFamily="34" charset="0"/>
              <a:buChar char="•"/>
            </a:pPr>
            <a:r>
              <a:rPr lang="en-GB" sz="1600" dirty="0">
                <a:latin typeface="Segoe UI Variable Text" pitchFamily="2" charset="0"/>
              </a:rPr>
              <a:t>Sports</a:t>
            </a:r>
            <a:endParaRPr kumimoji="0" lang="en-GB" sz="1600" i="0" u="none" strike="noStrike" cap="none" normalizeH="0" baseline="0" noProof="0" dirty="0">
              <a:ln>
                <a:noFill/>
              </a:ln>
              <a:solidFill>
                <a:schemeClr val="tx1"/>
              </a:solidFill>
              <a:effectLst/>
              <a:latin typeface="Segoe UI Variable Text" pitchFamily="2"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sz="1600" i="0" u="none" strike="noStrike" cap="none" normalizeH="0" baseline="0" noProof="0" dirty="0">
                <a:ln>
                  <a:noFill/>
                </a:ln>
                <a:solidFill>
                  <a:schemeClr val="tx1"/>
                </a:solidFill>
                <a:effectLst/>
                <a:latin typeface="Segoe UI Variable Text" pitchFamily="2" charset="0"/>
              </a:rPr>
              <a:t>Strategy</a:t>
            </a:r>
          </a:p>
        </p:txBody>
      </p:sp>
      <p:sp>
        <p:nvSpPr>
          <p:cNvPr id="25" name="TextBox 24">
            <a:extLst>
              <a:ext uri="{FF2B5EF4-FFF2-40B4-BE49-F238E27FC236}">
                <a16:creationId xmlns:a16="http://schemas.microsoft.com/office/drawing/2014/main" id="{F3C67438-385D-0C27-803C-8EA45AB7FB7B}"/>
              </a:ext>
            </a:extLst>
          </p:cNvPr>
          <p:cNvSpPr txBox="1"/>
          <p:nvPr/>
        </p:nvSpPr>
        <p:spPr>
          <a:xfrm>
            <a:off x="2493751" y="2490520"/>
            <a:ext cx="3638550" cy="338554"/>
          </a:xfrm>
          <a:prstGeom prst="rect">
            <a:avLst/>
          </a:prstGeom>
          <a:solidFill>
            <a:schemeClr val="bg1">
              <a:lumMod val="95000"/>
            </a:schemeClr>
          </a:solidFill>
          <a:ln>
            <a:solidFill>
              <a:schemeClr val="bg1">
                <a:lumMod val="95000"/>
              </a:schemeClr>
            </a:solidFill>
          </a:ln>
        </p:spPr>
        <p:txBody>
          <a:bodyPr wrap="square" rtlCol="0">
            <a:spAutoFit/>
          </a:bodyPr>
          <a:lstStyle/>
          <a:p>
            <a:pPr algn="ctr"/>
            <a:r>
              <a:rPr lang="en-GB" sz="1600" b="1" noProof="0" dirty="0">
                <a:latin typeface="Segoe UI Variable Text" pitchFamily="2" charset="0"/>
                <a:cs typeface="Segoe UI" panose="020B0502040204020203" pitchFamily="34" charset="0"/>
              </a:rPr>
              <a:t>Styles</a:t>
            </a:r>
            <a:endParaRPr lang="en-GB" sz="1600" noProof="0" dirty="0">
              <a:latin typeface="Segoe UI Variable Text" pitchFamily="2" charset="0"/>
              <a:cs typeface="Segoe UI" panose="020B0502040204020203" pitchFamily="34" charset="0"/>
            </a:endParaRPr>
          </a:p>
        </p:txBody>
      </p:sp>
      <p:graphicFrame>
        <p:nvGraphicFramePr>
          <p:cNvPr id="28" name="Table 27">
            <a:extLst>
              <a:ext uri="{FF2B5EF4-FFF2-40B4-BE49-F238E27FC236}">
                <a16:creationId xmlns:a16="http://schemas.microsoft.com/office/drawing/2014/main" id="{7D984798-9E56-A236-E8D2-3CF240369B89}"/>
              </a:ext>
            </a:extLst>
          </p:cNvPr>
          <p:cNvGraphicFramePr>
            <a:graphicFrameLocks noGrp="1"/>
          </p:cNvGraphicFramePr>
          <p:nvPr>
            <p:extLst>
              <p:ext uri="{D42A27DB-BD31-4B8C-83A1-F6EECF244321}">
                <p14:modId xmlns:p14="http://schemas.microsoft.com/office/powerpoint/2010/main" val="4091017239"/>
              </p:ext>
            </p:extLst>
          </p:nvPr>
        </p:nvGraphicFramePr>
        <p:xfrm>
          <a:off x="2493751" y="2978581"/>
          <a:ext cx="3638550" cy="1681480"/>
        </p:xfrm>
        <a:graphic>
          <a:graphicData uri="http://schemas.openxmlformats.org/drawingml/2006/table">
            <a:tbl>
              <a:tblPr firstRow="1" bandRow="1">
                <a:tableStyleId>{5940675A-B579-460E-94D1-54222C63F5DA}</a:tableStyleId>
              </a:tblPr>
              <a:tblGrid>
                <a:gridCol w="1819275">
                  <a:extLst>
                    <a:ext uri="{9D8B030D-6E8A-4147-A177-3AD203B41FA5}">
                      <a16:colId xmlns:a16="http://schemas.microsoft.com/office/drawing/2014/main" val="551134039"/>
                    </a:ext>
                  </a:extLst>
                </a:gridCol>
                <a:gridCol w="1819275">
                  <a:extLst>
                    <a:ext uri="{9D8B030D-6E8A-4147-A177-3AD203B41FA5}">
                      <a16:colId xmlns:a16="http://schemas.microsoft.com/office/drawing/2014/main" val="1252504068"/>
                    </a:ext>
                  </a:extLst>
                </a:gridCol>
              </a:tblGrid>
              <a:tr h="370840">
                <a:tc>
                  <a:txBody>
                    <a:bodyPr/>
                    <a:lstStyle/>
                    <a:p>
                      <a:pPr algn="ctr"/>
                      <a:r>
                        <a:rPr lang="en-GB" sz="1600" b="1" dirty="0">
                          <a:latin typeface="Segoe UI Variable Text" pitchFamily="2" charset="0"/>
                        </a:rPr>
                        <a:t>Gameplay styles</a:t>
                      </a:r>
                    </a:p>
                  </a:txBody>
                  <a:tcPr>
                    <a:solidFill>
                      <a:schemeClr val="bg1">
                        <a:lumMod val="85000"/>
                      </a:schemeClr>
                    </a:solidFill>
                  </a:tcPr>
                </a:tc>
                <a:tc>
                  <a:txBody>
                    <a:bodyPr/>
                    <a:lstStyle/>
                    <a:p>
                      <a:pPr algn="ctr"/>
                      <a:r>
                        <a:rPr lang="en-GB" sz="1600" b="1" dirty="0">
                          <a:latin typeface="Segoe UI Variable Text" pitchFamily="2" charset="0"/>
                        </a:rPr>
                        <a:t>Visual styles</a:t>
                      </a:r>
                    </a:p>
                  </a:txBody>
                  <a:tcPr>
                    <a:solidFill>
                      <a:schemeClr val="bg1">
                        <a:lumMod val="85000"/>
                      </a:schemeClr>
                    </a:solidFill>
                  </a:tcPr>
                </a:tc>
                <a:extLst>
                  <a:ext uri="{0D108BD9-81ED-4DB2-BD59-A6C34878D82A}">
                    <a16:rowId xmlns:a16="http://schemas.microsoft.com/office/drawing/2014/main" val="3047854370"/>
                  </a:ext>
                </a:extLst>
              </a:tr>
              <a:tr h="370840">
                <a:tc>
                  <a:txBody>
                    <a:bodyPr/>
                    <a:lstStyle/>
                    <a:p>
                      <a:pPr algn="ctr"/>
                      <a:r>
                        <a:rPr lang="en-GB" sz="1600" dirty="0">
                          <a:latin typeface="Segoe UI Variable Text" pitchFamily="2" charset="0"/>
                        </a:rPr>
                        <a:t>Arcade-style</a:t>
                      </a:r>
                    </a:p>
                    <a:p>
                      <a:pPr algn="ctr"/>
                      <a:r>
                        <a:rPr lang="en-GB" sz="1600" dirty="0">
                          <a:latin typeface="Segoe UI Variable Text" pitchFamily="2" charset="0"/>
                        </a:rPr>
                        <a:t>First person</a:t>
                      </a:r>
                    </a:p>
                    <a:p>
                      <a:pPr algn="ctr"/>
                      <a:r>
                        <a:rPr lang="en-GB" sz="1600" dirty="0">
                          <a:latin typeface="Segoe UI Variable Text" pitchFamily="2" charset="0"/>
                        </a:rPr>
                        <a:t>Selectable views</a:t>
                      </a:r>
                    </a:p>
                    <a:p>
                      <a:pPr algn="ctr"/>
                      <a:r>
                        <a:rPr lang="en-GB" sz="1600" dirty="0">
                          <a:latin typeface="Segoe UI Variable Text" pitchFamily="2" charset="0"/>
                        </a:rPr>
                        <a:t>Third person</a:t>
                      </a:r>
                    </a:p>
                    <a:p>
                      <a:pPr algn="ctr"/>
                      <a:r>
                        <a:rPr lang="en-GB" sz="1600" dirty="0">
                          <a:latin typeface="Segoe UI Variable Text" pitchFamily="2" charset="0"/>
                        </a:rPr>
                        <a:t> Top-down views</a:t>
                      </a:r>
                    </a:p>
                  </a:txBody>
                  <a:tcPr/>
                </a:tc>
                <a:tc>
                  <a:txBody>
                    <a:bodyPr/>
                    <a:lstStyle/>
                    <a:p>
                      <a:pPr algn="ctr"/>
                      <a:r>
                        <a:rPr lang="en-GB" sz="1600" dirty="0">
                          <a:latin typeface="Segoe UI Variable Text" pitchFamily="2" charset="0"/>
                        </a:rPr>
                        <a:t>Fantasy</a:t>
                      </a:r>
                    </a:p>
                    <a:p>
                      <a:pPr algn="ctr"/>
                      <a:r>
                        <a:rPr lang="en-GB" sz="1600" dirty="0">
                          <a:latin typeface="Segoe UI Variable Text" pitchFamily="2" charset="0"/>
                        </a:rPr>
                        <a:t>Animated/cartoon</a:t>
                      </a:r>
                    </a:p>
                    <a:p>
                      <a:pPr algn="ctr"/>
                      <a:r>
                        <a:rPr lang="en-GB" sz="1600" dirty="0">
                          <a:latin typeface="Segoe UI Variable Text" pitchFamily="2" charset="0"/>
                        </a:rPr>
                        <a:t>Photorealism/VR</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latin typeface="Segoe UI Variable Text" pitchFamily="2" charset="0"/>
                        </a:rPr>
                        <a:t>Theme</a:t>
                      </a:r>
                    </a:p>
                    <a:p>
                      <a:pPr algn="ctr"/>
                      <a:endParaRPr lang="en-GB" sz="1600" dirty="0">
                        <a:latin typeface="Segoe UI Variable Text" pitchFamily="2" charset="0"/>
                      </a:endParaRPr>
                    </a:p>
                  </a:txBody>
                  <a:tcPr/>
                </a:tc>
                <a:extLst>
                  <a:ext uri="{0D108BD9-81ED-4DB2-BD59-A6C34878D82A}">
                    <a16:rowId xmlns:a16="http://schemas.microsoft.com/office/drawing/2014/main" val="3382291787"/>
                  </a:ext>
                </a:extLst>
              </a:tr>
            </a:tbl>
          </a:graphicData>
        </a:graphic>
      </p:graphicFrame>
      <p:pic>
        <p:nvPicPr>
          <p:cNvPr id="29" name="Picture 28">
            <a:extLst>
              <a:ext uri="{FF2B5EF4-FFF2-40B4-BE49-F238E27FC236}">
                <a16:creationId xmlns:a16="http://schemas.microsoft.com/office/drawing/2014/main" id="{9AE8668A-0AD4-2184-1A55-830FDBAD6F55}"/>
              </a:ext>
            </a:extLst>
          </p:cNvPr>
          <p:cNvPicPr>
            <a:picLocks noChangeAspect="1"/>
          </p:cNvPicPr>
          <p:nvPr/>
        </p:nvPicPr>
        <p:blipFill>
          <a:blip r:embed="rId4"/>
          <a:stretch>
            <a:fillRect/>
          </a:stretch>
        </p:blipFill>
        <p:spPr>
          <a:xfrm>
            <a:off x="182880" y="5278006"/>
            <a:ext cx="567656" cy="567656"/>
          </a:xfrm>
          <a:prstGeom prst="rect">
            <a:avLst/>
          </a:prstGeom>
        </p:spPr>
      </p:pic>
      <p:sp>
        <p:nvSpPr>
          <p:cNvPr id="31" name="TextBox 30">
            <a:extLst>
              <a:ext uri="{FF2B5EF4-FFF2-40B4-BE49-F238E27FC236}">
                <a16:creationId xmlns:a16="http://schemas.microsoft.com/office/drawing/2014/main" id="{58A9533A-EE25-D1DA-3702-4A80149C877E}"/>
              </a:ext>
            </a:extLst>
          </p:cNvPr>
          <p:cNvSpPr txBox="1"/>
          <p:nvPr/>
        </p:nvSpPr>
        <p:spPr>
          <a:xfrm>
            <a:off x="763402" y="5260017"/>
            <a:ext cx="5163029" cy="830997"/>
          </a:xfrm>
          <a:prstGeom prst="rect">
            <a:avLst/>
          </a:prstGeom>
          <a:noFill/>
        </p:spPr>
        <p:txBody>
          <a:bodyPr wrap="square">
            <a:spAutoFit/>
          </a:bodyPr>
          <a:lstStyle/>
          <a:p>
            <a:r>
              <a:rPr lang="en-GB" sz="1600" b="1" noProof="0" dirty="0">
                <a:latin typeface="Segoe UI Variable Text" pitchFamily="2" charset="0"/>
              </a:rPr>
              <a:t>Activity (A and B)</a:t>
            </a:r>
          </a:p>
          <a:p>
            <a:r>
              <a:rPr lang="en-GB" sz="1600" noProof="0" dirty="0">
                <a:latin typeface="Segoe UI Variable Text" pitchFamily="2" charset="0"/>
              </a:rPr>
              <a:t>Match up each convention and style with the correct description and apply these to real-life examples. </a:t>
            </a:r>
          </a:p>
        </p:txBody>
      </p:sp>
      <p:cxnSp>
        <p:nvCxnSpPr>
          <p:cNvPr id="34" name="Straight Connector 33">
            <a:extLst>
              <a:ext uri="{FF2B5EF4-FFF2-40B4-BE49-F238E27FC236}">
                <a16:creationId xmlns:a16="http://schemas.microsoft.com/office/drawing/2014/main" id="{F8990C4D-3F70-7512-31B0-FCFE09018374}"/>
              </a:ext>
            </a:extLst>
          </p:cNvPr>
          <p:cNvCxnSpPr/>
          <p:nvPr/>
        </p:nvCxnSpPr>
        <p:spPr>
          <a:xfrm>
            <a:off x="2379451" y="2490520"/>
            <a:ext cx="0" cy="2169541"/>
          </a:xfrm>
          <a:prstGeom prst="line">
            <a:avLst/>
          </a:prstGeom>
          <a:ln w="76200">
            <a:solidFill>
              <a:schemeClr val="tx1"/>
            </a:solidFill>
          </a:ln>
        </p:spPr>
        <p:style>
          <a:lnRef idx="2">
            <a:schemeClr val="accent1"/>
          </a:lnRef>
          <a:fillRef idx="0">
            <a:schemeClr val="accent1"/>
          </a:fillRef>
          <a:effectRef idx="1">
            <a:schemeClr val="accent1"/>
          </a:effectRef>
          <a:fontRef idx="minor">
            <a:schemeClr val="tx1"/>
          </a:fontRef>
        </p:style>
      </p:cxnSp>
      <p:sp>
        <p:nvSpPr>
          <p:cNvPr id="36" name="TextBox 35">
            <a:extLst>
              <a:ext uri="{FF2B5EF4-FFF2-40B4-BE49-F238E27FC236}">
                <a16:creationId xmlns:a16="http://schemas.microsoft.com/office/drawing/2014/main" id="{7DACC450-5EC4-C6D7-994D-59898A850004}"/>
              </a:ext>
            </a:extLst>
          </p:cNvPr>
          <p:cNvSpPr txBox="1"/>
          <p:nvPr/>
        </p:nvSpPr>
        <p:spPr>
          <a:xfrm>
            <a:off x="6440009" y="4459798"/>
            <a:ext cx="5455709" cy="1600438"/>
          </a:xfrm>
          <a:prstGeom prst="rect">
            <a:avLst/>
          </a:prstGeom>
          <a:solidFill>
            <a:schemeClr val="bg1"/>
          </a:solidFill>
          <a:ln>
            <a:solidFill>
              <a:schemeClr val="tx1"/>
            </a:solidFill>
          </a:ln>
        </p:spPr>
        <p:txBody>
          <a:bodyPr wrap="square">
            <a:spAutoFit/>
          </a:bodyPr>
          <a:lstStyle/>
          <a:p>
            <a:pPr marL="285750" indent="-285750">
              <a:buFont typeface="Arial" panose="020B0604020202020204" pitchFamily="34" charset="0"/>
              <a:buChar char="•"/>
            </a:pPr>
            <a:r>
              <a:rPr lang="en-GB" sz="1400" b="1" dirty="0">
                <a:latin typeface="Segoe UI Variable Text" pitchFamily="2" charset="0"/>
              </a:rPr>
              <a:t>Genre (Role Playing Game): </a:t>
            </a:r>
            <a:r>
              <a:rPr lang="en-GB" sz="1400" dirty="0">
                <a:latin typeface="Segoe UI Variable Text" pitchFamily="2" charset="0"/>
              </a:rPr>
              <a:t>It’s an RPG where you take on the role of Geralt, complete quests, make choices, and develop skills</a:t>
            </a:r>
          </a:p>
          <a:p>
            <a:pPr marL="285750" indent="-285750">
              <a:buFont typeface="Arial" panose="020B0604020202020204" pitchFamily="34" charset="0"/>
              <a:buChar char="•"/>
            </a:pPr>
            <a:r>
              <a:rPr lang="en-GB" sz="1400" b="1" dirty="0">
                <a:latin typeface="Segoe UI Variable Text" pitchFamily="2" charset="0"/>
              </a:rPr>
              <a:t>Gameplay Style (Third Person):  </a:t>
            </a:r>
            <a:r>
              <a:rPr lang="en-GB" sz="1400" dirty="0">
                <a:latin typeface="Segoe UI Variable Text" pitchFamily="2" charset="0"/>
              </a:rPr>
              <a:t>You view Geralt from behind and interact with the open world in third person.</a:t>
            </a:r>
          </a:p>
          <a:p>
            <a:pPr marL="285750" indent="-285750">
              <a:buFont typeface="Arial" panose="020B0604020202020204" pitchFamily="34" charset="0"/>
              <a:buChar char="•"/>
            </a:pPr>
            <a:r>
              <a:rPr lang="en-GB" sz="1400" b="1" dirty="0">
                <a:latin typeface="Segoe UI Variable Text" pitchFamily="2" charset="0"/>
              </a:rPr>
              <a:t>Visual Style (Fantasy): </a:t>
            </a:r>
            <a:r>
              <a:rPr lang="en-GB" sz="1400" dirty="0">
                <a:latin typeface="Segoe UI Variable Text" pitchFamily="2" charset="0"/>
              </a:rPr>
              <a:t>The world is filled with mythical creatures, magic, and medieval-inspired settings.</a:t>
            </a:r>
          </a:p>
        </p:txBody>
      </p:sp>
    </p:spTree>
    <p:extLst>
      <p:ext uri="{BB962C8B-B14F-4D97-AF65-F5344CB8AC3E}">
        <p14:creationId xmlns:p14="http://schemas.microsoft.com/office/powerpoint/2010/main" val="1108612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FA049-EAB1-52C0-6277-9B97E8D8DA36}"/>
            </a:ext>
          </a:extLst>
        </p:cNvPr>
        <p:cNvGrpSpPr/>
        <p:nvPr/>
      </p:nvGrpSpPr>
      <p:grpSpPr>
        <a:xfrm>
          <a:off x="0" y="0"/>
          <a:ext cx="0" cy="0"/>
          <a:chOff x="0" y="0"/>
          <a:chExt cx="0" cy="0"/>
        </a:xfrm>
      </p:grpSpPr>
      <p:pic>
        <p:nvPicPr>
          <p:cNvPr id="1030" name="Picture 6" descr="World 1-1 - Gameplay - Super Mario Bros">
            <a:extLst>
              <a:ext uri="{FF2B5EF4-FFF2-40B4-BE49-F238E27FC236}">
                <a16:creationId xmlns:a16="http://schemas.microsoft.com/office/drawing/2014/main" id="{1B14713F-9229-A3B4-BC44-5FC6568931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473" y="2796300"/>
            <a:ext cx="3574081" cy="335070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DCC0E48E-CEF6-5115-E73F-3648EC41D967}"/>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noProof="0" dirty="0">
                <a:solidFill>
                  <a:schemeClr val="bg1"/>
                </a:solidFill>
                <a:latin typeface="Segoe UI Black" panose="020B0A02040204020203" pitchFamily="34" charset="0"/>
                <a:ea typeface="Segoe UI Black" panose="020B0A02040204020203" pitchFamily="34" charset="0"/>
              </a:rPr>
              <a:t>Objectives</a:t>
            </a:r>
          </a:p>
        </p:txBody>
      </p:sp>
      <p:sp>
        <p:nvSpPr>
          <p:cNvPr id="2" name="TextBox 1">
            <a:extLst>
              <a:ext uri="{FF2B5EF4-FFF2-40B4-BE49-F238E27FC236}">
                <a16:creationId xmlns:a16="http://schemas.microsoft.com/office/drawing/2014/main" id="{C7AFEBC7-3D81-FBB2-660A-CDCFF6CBB19F}"/>
              </a:ext>
            </a:extLst>
          </p:cNvPr>
          <p:cNvSpPr txBox="1"/>
          <p:nvPr/>
        </p:nvSpPr>
        <p:spPr>
          <a:xfrm>
            <a:off x="182880" y="1294180"/>
            <a:ext cx="7829550" cy="584775"/>
          </a:xfrm>
          <a:prstGeom prst="rect">
            <a:avLst/>
          </a:prstGeom>
          <a:solidFill>
            <a:schemeClr val="bg1">
              <a:lumMod val="95000"/>
            </a:schemeClr>
          </a:solidFill>
        </p:spPr>
        <p:txBody>
          <a:bodyPr wrap="square">
            <a:spAutoFit/>
          </a:bodyPr>
          <a:lstStyle/>
          <a:p>
            <a:r>
              <a:rPr lang="en-GB" sz="1600" noProof="0" dirty="0">
                <a:solidFill>
                  <a:schemeClr val="tx1"/>
                </a:solidFill>
                <a:latin typeface="Segoe UI Variable Text" pitchFamily="2" charset="0"/>
                <a:cs typeface="Segoe UI" panose="020B0502040204020203" pitchFamily="34" charset="0"/>
              </a:rPr>
              <a:t>In digital games, </a:t>
            </a:r>
            <a:r>
              <a:rPr lang="en-GB" sz="1600" b="1" noProof="0" dirty="0">
                <a:solidFill>
                  <a:schemeClr val="tx1"/>
                </a:solidFill>
                <a:latin typeface="Segoe UI Variable Text" pitchFamily="2" charset="0"/>
                <a:cs typeface="Segoe UI" panose="020B0502040204020203" pitchFamily="34" charset="0"/>
              </a:rPr>
              <a:t>objectives</a:t>
            </a:r>
            <a:r>
              <a:rPr lang="en-GB" sz="1600" noProof="0" dirty="0">
                <a:solidFill>
                  <a:schemeClr val="tx1"/>
                </a:solidFill>
                <a:latin typeface="Segoe UI Variable Text" pitchFamily="2" charset="0"/>
                <a:cs typeface="Segoe UI" panose="020B0502040204020203" pitchFamily="34" charset="0"/>
              </a:rPr>
              <a:t> are the specific goals or tasks that the player is expected to achieve to progress, succeed, or complete the game.</a:t>
            </a:r>
          </a:p>
        </p:txBody>
      </p:sp>
      <p:sp>
        <p:nvSpPr>
          <p:cNvPr id="4" name="TextBox 3">
            <a:extLst>
              <a:ext uri="{FF2B5EF4-FFF2-40B4-BE49-F238E27FC236}">
                <a16:creationId xmlns:a16="http://schemas.microsoft.com/office/drawing/2014/main" id="{5EB3413E-1481-1290-518D-0C4E237E520C}"/>
              </a:ext>
            </a:extLst>
          </p:cNvPr>
          <p:cNvSpPr txBox="1"/>
          <p:nvPr/>
        </p:nvSpPr>
        <p:spPr>
          <a:xfrm>
            <a:off x="8218169" y="1294180"/>
            <a:ext cx="3790951" cy="338554"/>
          </a:xfrm>
          <a:prstGeom prst="rect">
            <a:avLst/>
          </a:prstGeom>
          <a:solidFill>
            <a:schemeClr val="bg1">
              <a:lumMod val="85000"/>
            </a:schemeClr>
          </a:solidFill>
          <a:ln>
            <a:solidFill>
              <a:schemeClr val="bg1">
                <a:lumMod val="95000"/>
              </a:schemeClr>
            </a:solidFill>
          </a:ln>
        </p:spPr>
        <p:txBody>
          <a:bodyPr wrap="square" rtlCol="0">
            <a:spAutoFit/>
          </a:bodyPr>
          <a:lstStyle/>
          <a:p>
            <a:pPr algn="ctr"/>
            <a:r>
              <a:rPr lang="en-GB" sz="1600" b="1" noProof="0" dirty="0">
                <a:latin typeface="Segoe UI Variable Text" pitchFamily="2" charset="0"/>
                <a:cs typeface="Segoe UI" panose="020B0502040204020203" pitchFamily="34" charset="0"/>
              </a:rPr>
              <a:t>Other objectives</a:t>
            </a:r>
            <a:endParaRPr lang="en-GB" sz="1600" noProof="0" dirty="0">
              <a:latin typeface="Segoe UI Variable Text" pitchFamily="2" charset="0"/>
              <a:cs typeface="Segoe UI" panose="020B0502040204020203" pitchFamily="34" charset="0"/>
            </a:endParaRPr>
          </a:p>
        </p:txBody>
      </p:sp>
      <p:sp>
        <p:nvSpPr>
          <p:cNvPr id="10" name="TextBox 9">
            <a:extLst>
              <a:ext uri="{FF2B5EF4-FFF2-40B4-BE49-F238E27FC236}">
                <a16:creationId xmlns:a16="http://schemas.microsoft.com/office/drawing/2014/main" id="{CBF07C7C-7271-AFDD-6802-E0FBAEA0586C}"/>
              </a:ext>
            </a:extLst>
          </p:cNvPr>
          <p:cNvSpPr txBox="1"/>
          <p:nvPr/>
        </p:nvSpPr>
        <p:spPr>
          <a:xfrm>
            <a:off x="3612761" y="1968295"/>
            <a:ext cx="4399669" cy="738664"/>
          </a:xfrm>
          <a:prstGeom prst="rect">
            <a:avLst/>
          </a:prstGeom>
          <a:noFill/>
          <a:ln>
            <a:solidFill>
              <a:schemeClr val="tx1"/>
            </a:solidFill>
          </a:ln>
        </p:spPr>
        <p:txBody>
          <a:bodyPr wrap="square">
            <a:spAutoFit/>
          </a:bodyPr>
          <a:lstStyle/>
          <a:p>
            <a:r>
              <a:rPr lang="en-GB" sz="1400" b="1" dirty="0">
                <a:latin typeface="Segoe UI Variable Text" pitchFamily="2" charset="0"/>
              </a:rPr>
              <a:t>Quest</a:t>
            </a:r>
          </a:p>
          <a:p>
            <a:r>
              <a:rPr lang="en-GB" sz="1400" dirty="0">
                <a:latin typeface="Segoe UI Variable Text" pitchFamily="2" charset="0"/>
              </a:rPr>
              <a:t>Story-driven progression. </a:t>
            </a:r>
            <a:r>
              <a:rPr lang="en-GB" sz="1400" dirty="0">
                <a:solidFill>
                  <a:srgbClr val="FF0000"/>
                </a:solidFill>
                <a:latin typeface="Segoe UI Variable Text" pitchFamily="2" charset="0"/>
              </a:rPr>
              <a:t>Progress through levels and worlds to rescue Princess Peach.</a:t>
            </a:r>
          </a:p>
        </p:txBody>
      </p:sp>
      <p:sp>
        <p:nvSpPr>
          <p:cNvPr id="11" name="TextBox 10">
            <a:extLst>
              <a:ext uri="{FF2B5EF4-FFF2-40B4-BE49-F238E27FC236}">
                <a16:creationId xmlns:a16="http://schemas.microsoft.com/office/drawing/2014/main" id="{D2926C35-49A9-0121-3CA7-C27745DB6A33}"/>
              </a:ext>
            </a:extLst>
          </p:cNvPr>
          <p:cNvSpPr txBox="1"/>
          <p:nvPr/>
        </p:nvSpPr>
        <p:spPr>
          <a:xfrm>
            <a:off x="182880" y="4125884"/>
            <a:ext cx="2811780" cy="954107"/>
          </a:xfrm>
          <a:prstGeom prst="rect">
            <a:avLst/>
          </a:prstGeom>
          <a:solidFill>
            <a:schemeClr val="bg1"/>
          </a:solidFill>
          <a:ln>
            <a:solidFill>
              <a:schemeClr val="tx1"/>
            </a:solidFill>
          </a:ln>
        </p:spPr>
        <p:txBody>
          <a:bodyPr wrap="square">
            <a:spAutoFit/>
          </a:bodyPr>
          <a:lstStyle/>
          <a:p>
            <a:r>
              <a:rPr lang="en-GB" sz="1400" b="1" dirty="0">
                <a:latin typeface="Segoe UI Variable Text" pitchFamily="2" charset="0"/>
              </a:rPr>
              <a:t>Collect</a:t>
            </a:r>
          </a:p>
          <a:p>
            <a:r>
              <a:rPr lang="en-GB" sz="1400" dirty="0">
                <a:latin typeface="Segoe UI Variable Text" pitchFamily="2" charset="0"/>
              </a:rPr>
              <a:t>Gathering specific items. </a:t>
            </a:r>
            <a:r>
              <a:rPr lang="en-GB" sz="1400" dirty="0">
                <a:solidFill>
                  <a:srgbClr val="FF0000"/>
                </a:solidFill>
                <a:latin typeface="Segoe UI Variable Text" pitchFamily="2" charset="0"/>
              </a:rPr>
              <a:t>Gather coins, power-ups (mushrooms, fire flowers), and stars.</a:t>
            </a:r>
          </a:p>
        </p:txBody>
      </p:sp>
      <p:sp>
        <p:nvSpPr>
          <p:cNvPr id="12" name="TextBox 11">
            <a:extLst>
              <a:ext uri="{FF2B5EF4-FFF2-40B4-BE49-F238E27FC236}">
                <a16:creationId xmlns:a16="http://schemas.microsoft.com/office/drawing/2014/main" id="{3D578F8F-0C77-E387-9BF4-FDACC553DEF6}"/>
              </a:ext>
            </a:extLst>
          </p:cNvPr>
          <p:cNvSpPr txBox="1"/>
          <p:nvPr/>
        </p:nvSpPr>
        <p:spPr>
          <a:xfrm>
            <a:off x="182880" y="5192894"/>
            <a:ext cx="2811780" cy="954107"/>
          </a:xfrm>
          <a:prstGeom prst="rect">
            <a:avLst/>
          </a:prstGeom>
          <a:solidFill>
            <a:schemeClr val="bg1"/>
          </a:solidFill>
          <a:ln>
            <a:solidFill>
              <a:schemeClr val="tx1"/>
            </a:solidFill>
          </a:ln>
        </p:spPr>
        <p:txBody>
          <a:bodyPr wrap="square">
            <a:spAutoFit/>
          </a:bodyPr>
          <a:lstStyle/>
          <a:p>
            <a:r>
              <a:rPr lang="en-GB" sz="1400" b="1" dirty="0">
                <a:latin typeface="Segoe UI Variable Text" pitchFamily="2" charset="0"/>
              </a:rPr>
              <a:t>Survive</a:t>
            </a:r>
          </a:p>
          <a:p>
            <a:r>
              <a:rPr lang="en-GB" sz="1400" dirty="0">
                <a:latin typeface="Segoe UI Variable Text" pitchFamily="2" charset="0"/>
              </a:rPr>
              <a:t>Staying alive as long as possible. </a:t>
            </a:r>
            <a:r>
              <a:rPr lang="en-GB" sz="1400" dirty="0">
                <a:solidFill>
                  <a:srgbClr val="FF0000"/>
                </a:solidFill>
                <a:latin typeface="Segoe UI Variable Text" pitchFamily="2" charset="0"/>
              </a:rPr>
              <a:t>Avoid losing all lives by dodging enemies, traps, and pitfalls.</a:t>
            </a:r>
          </a:p>
        </p:txBody>
      </p:sp>
      <p:sp>
        <p:nvSpPr>
          <p:cNvPr id="13" name="TextBox 12">
            <a:extLst>
              <a:ext uri="{FF2B5EF4-FFF2-40B4-BE49-F238E27FC236}">
                <a16:creationId xmlns:a16="http://schemas.microsoft.com/office/drawing/2014/main" id="{064FB852-A7F7-2652-021E-A3CE43FF5081}"/>
              </a:ext>
            </a:extLst>
          </p:cNvPr>
          <p:cNvSpPr txBox="1"/>
          <p:nvPr/>
        </p:nvSpPr>
        <p:spPr>
          <a:xfrm>
            <a:off x="182880" y="1968295"/>
            <a:ext cx="2811780" cy="954107"/>
          </a:xfrm>
          <a:prstGeom prst="rect">
            <a:avLst/>
          </a:prstGeom>
          <a:solidFill>
            <a:schemeClr val="bg1"/>
          </a:solidFill>
          <a:ln>
            <a:solidFill>
              <a:schemeClr val="tx1"/>
            </a:solidFill>
          </a:ln>
        </p:spPr>
        <p:txBody>
          <a:bodyPr wrap="square">
            <a:spAutoFit/>
          </a:bodyPr>
          <a:lstStyle/>
          <a:p>
            <a:r>
              <a:rPr lang="en-GB" sz="1400" b="1" dirty="0">
                <a:latin typeface="Segoe UI Variable Text" pitchFamily="2" charset="0"/>
              </a:rPr>
              <a:t>Score</a:t>
            </a:r>
          </a:p>
          <a:p>
            <a:r>
              <a:rPr lang="en-GB" sz="1400" dirty="0">
                <a:latin typeface="Segoe UI Variable Text" pitchFamily="2" charset="0"/>
              </a:rPr>
              <a:t>Maximising points. </a:t>
            </a:r>
            <a:r>
              <a:rPr lang="en-GB" sz="1400" dirty="0">
                <a:solidFill>
                  <a:srgbClr val="FF0000"/>
                </a:solidFill>
                <a:latin typeface="Segoe UI Variable Text" pitchFamily="2" charset="0"/>
              </a:rPr>
              <a:t>Gain points from collecting coins, defeating enemies, and finishing levels.</a:t>
            </a:r>
          </a:p>
        </p:txBody>
      </p:sp>
      <p:sp>
        <p:nvSpPr>
          <p:cNvPr id="14" name="TextBox 13">
            <a:extLst>
              <a:ext uri="{FF2B5EF4-FFF2-40B4-BE49-F238E27FC236}">
                <a16:creationId xmlns:a16="http://schemas.microsoft.com/office/drawing/2014/main" id="{2CEE6CD9-14E2-264C-5608-28D11DBBAAF6}"/>
              </a:ext>
            </a:extLst>
          </p:cNvPr>
          <p:cNvSpPr txBox="1"/>
          <p:nvPr/>
        </p:nvSpPr>
        <p:spPr>
          <a:xfrm>
            <a:off x="182880" y="3058871"/>
            <a:ext cx="2811780" cy="954107"/>
          </a:xfrm>
          <a:prstGeom prst="rect">
            <a:avLst/>
          </a:prstGeom>
          <a:solidFill>
            <a:schemeClr val="bg1"/>
          </a:solidFill>
          <a:ln>
            <a:solidFill>
              <a:schemeClr val="tx1"/>
            </a:solidFill>
          </a:ln>
        </p:spPr>
        <p:txBody>
          <a:bodyPr wrap="square">
            <a:spAutoFit/>
          </a:bodyPr>
          <a:lstStyle/>
          <a:p>
            <a:r>
              <a:rPr lang="en-GB" sz="1400" b="1" dirty="0">
                <a:latin typeface="Segoe UI Variable Text" pitchFamily="2" charset="0"/>
              </a:rPr>
              <a:t>Beat the clock</a:t>
            </a:r>
          </a:p>
          <a:p>
            <a:r>
              <a:rPr lang="en-GB" sz="1400" dirty="0">
                <a:latin typeface="Segoe UI Variable Text" pitchFamily="2" charset="0"/>
              </a:rPr>
              <a:t>Completing under time pressure. </a:t>
            </a:r>
            <a:r>
              <a:rPr lang="en-GB" sz="1400" dirty="0">
                <a:solidFill>
                  <a:srgbClr val="FF0000"/>
                </a:solidFill>
                <a:latin typeface="Segoe UI Variable Text" pitchFamily="2" charset="0"/>
              </a:rPr>
              <a:t>Complete each level before the timer runs out.</a:t>
            </a:r>
          </a:p>
        </p:txBody>
      </p:sp>
      <p:cxnSp>
        <p:nvCxnSpPr>
          <p:cNvPr id="17" name="Straight Arrow Connector 16">
            <a:extLst>
              <a:ext uri="{FF2B5EF4-FFF2-40B4-BE49-F238E27FC236}">
                <a16:creationId xmlns:a16="http://schemas.microsoft.com/office/drawing/2014/main" id="{06D916BE-FF9D-9F57-9A0F-B729067CCED9}"/>
              </a:ext>
            </a:extLst>
          </p:cNvPr>
          <p:cNvCxnSpPr>
            <a:stCxn id="13" idx="3"/>
          </p:cNvCxnSpPr>
          <p:nvPr/>
        </p:nvCxnSpPr>
        <p:spPr>
          <a:xfrm>
            <a:off x="2994660" y="2445349"/>
            <a:ext cx="457200" cy="477053"/>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8898DD00-2991-5449-87F6-5D81247DDBB8}"/>
              </a:ext>
            </a:extLst>
          </p:cNvPr>
          <p:cNvCxnSpPr>
            <a:cxnSpLocks/>
            <a:stCxn id="14" idx="3"/>
          </p:cNvCxnSpPr>
          <p:nvPr/>
        </p:nvCxnSpPr>
        <p:spPr>
          <a:xfrm flipV="1">
            <a:off x="2994660" y="3285616"/>
            <a:ext cx="2914650" cy="250309"/>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68F46EA8-B32D-9EA0-98F0-AC6B8E89FABA}"/>
              </a:ext>
            </a:extLst>
          </p:cNvPr>
          <p:cNvCxnSpPr>
            <a:cxnSpLocks/>
            <a:stCxn id="11" idx="3"/>
          </p:cNvCxnSpPr>
          <p:nvPr/>
        </p:nvCxnSpPr>
        <p:spPr>
          <a:xfrm flipV="1">
            <a:off x="2994660" y="4012978"/>
            <a:ext cx="2663190" cy="589960"/>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30EC57AB-3719-F3F8-8835-631836B8D8DE}"/>
              </a:ext>
            </a:extLst>
          </p:cNvPr>
          <p:cNvCxnSpPr>
            <a:cxnSpLocks/>
          </p:cNvCxnSpPr>
          <p:nvPr/>
        </p:nvCxnSpPr>
        <p:spPr>
          <a:xfrm flipV="1">
            <a:off x="2994660" y="5564487"/>
            <a:ext cx="2366010" cy="1"/>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33" name="Picture 32">
            <a:extLst>
              <a:ext uri="{FF2B5EF4-FFF2-40B4-BE49-F238E27FC236}">
                <a16:creationId xmlns:a16="http://schemas.microsoft.com/office/drawing/2014/main" id="{1EF14044-F4CB-45EF-E0B7-4BFC51583A83}"/>
              </a:ext>
            </a:extLst>
          </p:cNvPr>
          <p:cNvPicPr>
            <a:picLocks noChangeAspect="1"/>
          </p:cNvPicPr>
          <p:nvPr/>
        </p:nvPicPr>
        <p:blipFill>
          <a:blip r:embed="rId4"/>
          <a:srcRect l="45174" t="18861" r="31615"/>
          <a:stretch>
            <a:fillRect/>
          </a:stretch>
        </p:blipFill>
        <p:spPr>
          <a:xfrm>
            <a:off x="6710279" y="2796299"/>
            <a:ext cx="1302151" cy="2845021"/>
          </a:xfrm>
          <a:prstGeom prst="rect">
            <a:avLst/>
          </a:prstGeom>
        </p:spPr>
      </p:pic>
      <p:sp>
        <p:nvSpPr>
          <p:cNvPr id="35" name="TextBox 34">
            <a:extLst>
              <a:ext uri="{FF2B5EF4-FFF2-40B4-BE49-F238E27FC236}">
                <a16:creationId xmlns:a16="http://schemas.microsoft.com/office/drawing/2014/main" id="{2466B2A6-BA73-471D-99A5-B07255975877}"/>
              </a:ext>
            </a:extLst>
          </p:cNvPr>
          <p:cNvSpPr txBox="1"/>
          <p:nvPr/>
        </p:nvSpPr>
        <p:spPr>
          <a:xfrm>
            <a:off x="6770367" y="5485003"/>
            <a:ext cx="5238753" cy="738664"/>
          </a:xfrm>
          <a:prstGeom prst="rect">
            <a:avLst/>
          </a:prstGeom>
          <a:solidFill>
            <a:schemeClr val="bg1"/>
          </a:solidFill>
          <a:ln>
            <a:solidFill>
              <a:schemeClr val="tx1"/>
            </a:solidFill>
          </a:ln>
        </p:spPr>
        <p:txBody>
          <a:bodyPr wrap="square">
            <a:spAutoFit/>
          </a:bodyPr>
          <a:lstStyle/>
          <a:p>
            <a:r>
              <a:rPr lang="en-GB" sz="1400" b="1" dirty="0">
                <a:latin typeface="Segoe UI Variable Text" pitchFamily="2" charset="0"/>
              </a:rPr>
              <a:t>Escape</a:t>
            </a:r>
          </a:p>
          <a:p>
            <a:r>
              <a:rPr lang="en-GB" sz="1400" dirty="0">
                <a:latin typeface="Segoe UI Variable Text" pitchFamily="2" charset="0"/>
              </a:rPr>
              <a:t>Getting out of confinement or danger. </a:t>
            </a:r>
            <a:r>
              <a:rPr lang="en-GB" sz="1400" dirty="0">
                <a:solidFill>
                  <a:srgbClr val="FF0000"/>
                </a:solidFill>
                <a:latin typeface="Segoe UI Variable Text" pitchFamily="2" charset="0"/>
              </a:rPr>
              <a:t>Reach the flagpole or exit of each level to escape danger and move forward.</a:t>
            </a:r>
          </a:p>
        </p:txBody>
      </p:sp>
      <p:sp>
        <p:nvSpPr>
          <p:cNvPr id="37" name="Rectangle 7">
            <a:extLst>
              <a:ext uri="{FF2B5EF4-FFF2-40B4-BE49-F238E27FC236}">
                <a16:creationId xmlns:a16="http://schemas.microsoft.com/office/drawing/2014/main" id="{6BCF5F23-DA4E-9ACC-7C46-ACB5F7101A2C}"/>
              </a:ext>
            </a:extLst>
          </p:cNvPr>
          <p:cNvSpPr>
            <a:spLocks noChangeArrowheads="1"/>
          </p:cNvSpPr>
          <p:nvPr/>
        </p:nvSpPr>
        <p:spPr bwMode="auto">
          <a:xfrm>
            <a:off x="8173331" y="1679060"/>
            <a:ext cx="3835789" cy="2923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400" b="1" i="0" u="none" strike="noStrike" cap="none" normalizeH="0" baseline="0" dirty="0">
                <a:ln>
                  <a:noFill/>
                </a:ln>
                <a:solidFill>
                  <a:schemeClr val="tx1"/>
                </a:solidFill>
                <a:effectLst/>
                <a:latin typeface="Segoe UI Variable Text" pitchFamily="2" charset="0"/>
              </a:rPr>
              <a:t>Race </a:t>
            </a:r>
            <a:r>
              <a:rPr kumimoji="0" lang="en-US" altLang="en-US" sz="1600" b="1" i="0" u="none" strike="noStrike" cap="none" normalizeH="0" baseline="0" dirty="0">
                <a:ln>
                  <a:noFill/>
                </a:ln>
                <a:solidFill>
                  <a:schemeClr val="tx1"/>
                </a:solidFill>
                <a:effectLst/>
                <a:latin typeface="Segoe UI Variable Text" pitchFamily="2" charset="0"/>
              </a:rPr>
              <a:t>🏎️</a:t>
            </a:r>
            <a:r>
              <a:rPr kumimoji="0" lang="en-US" altLang="en-US" sz="1400" b="0" i="0" u="none" strike="noStrike" cap="none" normalizeH="0" baseline="0" dirty="0">
                <a:ln>
                  <a:noFill/>
                </a:ln>
                <a:solidFill>
                  <a:schemeClr val="tx1"/>
                </a:solidFill>
                <a:effectLst/>
                <a:latin typeface="Segoe UI Variable Text" pitchFamily="2" charset="0"/>
              </a:rPr>
              <a:t> </a:t>
            </a:r>
            <a:r>
              <a:rPr kumimoji="0" lang="en-US" altLang="en-US" sz="1400" b="0" u="none" strike="noStrike" cap="none" normalizeH="0" baseline="0" dirty="0">
                <a:ln>
                  <a:noFill/>
                </a:ln>
                <a:solidFill>
                  <a:schemeClr val="tx1"/>
                </a:solidFill>
                <a:effectLst/>
                <a:latin typeface="Segoe UI Variable Text" pitchFamily="2" charset="0"/>
              </a:rPr>
              <a:t>Reaching a finish line fastest (speed is the deciding factor).</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400" b="1" u="none" strike="noStrike" cap="none" normalizeH="0" baseline="0" dirty="0">
                <a:ln>
                  <a:noFill/>
                </a:ln>
                <a:solidFill>
                  <a:schemeClr val="tx1"/>
                </a:solidFill>
                <a:effectLst/>
                <a:latin typeface="Segoe UI Variable Text" pitchFamily="2" charset="0"/>
              </a:rPr>
              <a:t>Shoot 🔫</a:t>
            </a:r>
            <a:r>
              <a:rPr kumimoji="0" lang="en-US" altLang="en-US" sz="1400" b="0" u="none" strike="noStrike" cap="none" normalizeH="0" baseline="0" dirty="0">
                <a:ln>
                  <a:noFill/>
                </a:ln>
                <a:solidFill>
                  <a:schemeClr val="tx1"/>
                </a:solidFill>
                <a:effectLst/>
                <a:latin typeface="Segoe UI Variable Text" pitchFamily="2" charset="0"/>
              </a:rPr>
              <a:t> Accuracy and aiming at targets (precision underpins success).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400" b="1" u="none" strike="noStrike" cap="none" normalizeH="0" baseline="0" dirty="0">
                <a:ln>
                  <a:noFill/>
                </a:ln>
                <a:solidFill>
                  <a:schemeClr val="tx1"/>
                </a:solidFill>
                <a:effectLst/>
                <a:latin typeface="Segoe UI Variable Text" pitchFamily="2" charset="0"/>
              </a:rPr>
              <a:t>Strategy or tactics of battle ⚔️</a:t>
            </a:r>
            <a:r>
              <a:rPr kumimoji="0" lang="en-US" altLang="en-US" sz="1400" b="0" u="none" strike="noStrike" cap="none" normalizeH="0" baseline="0" dirty="0">
                <a:ln>
                  <a:noFill/>
                </a:ln>
                <a:solidFill>
                  <a:schemeClr val="tx1"/>
                </a:solidFill>
                <a:effectLst/>
                <a:latin typeface="Segoe UI Variable Text" pitchFamily="2" charset="0"/>
              </a:rPr>
              <a:t> Planning and resource management (winning depends on decisions, not just reflexes).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400" b="1" u="none" strike="noStrike" cap="none" normalizeH="0" baseline="0" dirty="0">
                <a:ln>
                  <a:noFill/>
                </a:ln>
                <a:solidFill>
                  <a:schemeClr val="tx1"/>
                </a:solidFill>
                <a:effectLst/>
                <a:latin typeface="Segoe UI Variable Text" pitchFamily="2" charset="0"/>
              </a:rPr>
              <a:t>Build</a:t>
            </a:r>
            <a:r>
              <a:rPr kumimoji="0" lang="en-GB" altLang="en-US" sz="1400" b="0" u="none" strike="noStrike" cap="none" normalizeH="0" baseline="0" dirty="0">
                <a:ln>
                  <a:noFill/>
                </a:ln>
                <a:solidFill>
                  <a:schemeClr val="tx1"/>
                </a:solidFill>
                <a:effectLst/>
                <a:latin typeface="Segoe UI Variable Text" pitchFamily="2" charset="0"/>
              </a:rPr>
              <a:t> 🏗️ Creating or constructing something lasting (progress measured by what is built).</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400" b="1" u="none" strike="noStrike" cap="none" normalizeH="0" baseline="0" dirty="0">
                <a:ln>
                  <a:noFill/>
                </a:ln>
                <a:solidFill>
                  <a:schemeClr val="tx1"/>
                </a:solidFill>
                <a:effectLst/>
                <a:latin typeface="Segoe UI Variable Text" pitchFamily="2" charset="0"/>
              </a:rPr>
              <a:t>Problem-solve</a:t>
            </a:r>
            <a:r>
              <a:rPr kumimoji="0" lang="en-GB" altLang="en-US" sz="1400" b="0" u="none" strike="noStrike" cap="none" normalizeH="0" baseline="0" dirty="0">
                <a:ln>
                  <a:noFill/>
                </a:ln>
                <a:solidFill>
                  <a:schemeClr val="tx1"/>
                </a:solidFill>
                <a:effectLst/>
                <a:latin typeface="Segoe UI Variable Text" pitchFamily="2" charset="0"/>
              </a:rPr>
              <a:t> 🧩 Finding logical solutions (progress comes from thinking, not action alone).</a:t>
            </a:r>
            <a:endParaRPr kumimoji="0" lang="en-US" altLang="en-US" sz="1400" b="0" u="none" strike="noStrike" cap="none" normalizeH="0" baseline="0" dirty="0">
              <a:ln>
                <a:noFill/>
              </a:ln>
              <a:solidFill>
                <a:schemeClr val="tx1"/>
              </a:solidFill>
              <a:effectLst/>
              <a:latin typeface="Segoe UI Variable Text" pitchFamily="2" charset="0"/>
            </a:endParaRPr>
          </a:p>
        </p:txBody>
      </p:sp>
      <p:cxnSp>
        <p:nvCxnSpPr>
          <p:cNvPr id="42" name="Straight Arrow Connector 41">
            <a:extLst>
              <a:ext uri="{FF2B5EF4-FFF2-40B4-BE49-F238E27FC236}">
                <a16:creationId xmlns:a16="http://schemas.microsoft.com/office/drawing/2014/main" id="{0C1A371E-2C31-791C-1427-3A34447A943D}"/>
              </a:ext>
            </a:extLst>
          </p:cNvPr>
          <p:cNvCxnSpPr>
            <a:cxnSpLocks/>
          </p:cNvCxnSpPr>
          <p:nvPr/>
        </p:nvCxnSpPr>
        <p:spPr>
          <a:xfrm flipV="1">
            <a:off x="7303770" y="4307958"/>
            <a:ext cx="308610" cy="1177045"/>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47" name="Picture 46">
            <a:extLst>
              <a:ext uri="{FF2B5EF4-FFF2-40B4-BE49-F238E27FC236}">
                <a16:creationId xmlns:a16="http://schemas.microsoft.com/office/drawing/2014/main" id="{703D5B32-E699-4CF9-9155-BA2B0C36CA0A}"/>
              </a:ext>
            </a:extLst>
          </p:cNvPr>
          <p:cNvPicPr>
            <a:picLocks noChangeAspect="1"/>
          </p:cNvPicPr>
          <p:nvPr/>
        </p:nvPicPr>
        <p:blipFill>
          <a:blip r:embed="rId5"/>
          <a:stretch>
            <a:fillRect/>
          </a:stretch>
        </p:blipFill>
        <p:spPr>
          <a:xfrm>
            <a:off x="8173331" y="4662152"/>
            <a:ext cx="567656" cy="567656"/>
          </a:xfrm>
          <a:prstGeom prst="rect">
            <a:avLst/>
          </a:prstGeom>
        </p:spPr>
      </p:pic>
      <p:sp>
        <p:nvSpPr>
          <p:cNvPr id="48" name="TextBox 47">
            <a:extLst>
              <a:ext uri="{FF2B5EF4-FFF2-40B4-BE49-F238E27FC236}">
                <a16:creationId xmlns:a16="http://schemas.microsoft.com/office/drawing/2014/main" id="{F0F1A319-D7AE-EF94-F668-E36A435B098E}"/>
              </a:ext>
            </a:extLst>
          </p:cNvPr>
          <p:cNvSpPr txBox="1"/>
          <p:nvPr/>
        </p:nvSpPr>
        <p:spPr>
          <a:xfrm>
            <a:off x="8753853" y="4644163"/>
            <a:ext cx="3255267" cy="830997"/>
          </a:xfrm>
          <a:prstGeom prst="rect">
            <a:avLst/>
          </a:prstGeom>
          <a:noFill/>
        </p:spPr>
        <p:txBody>
          <a:bodyPr wrap="square">
            <a:spAutoFit/>
          </a:bodyPr>
          <a:lstStyle/>
          <a:p>
            <a:r>
              <a:rPr lang="en-GB" sz="1600" b="1" noProof="0" dirty="0">
                <a:latin typeface="Segoe UI Variable Text" pitchFamily="2" charset="0"/>
              </a:rPr>
              <a:t>Activity </a:t>
            </a:r>
            <a:r>
              <a:rPr lang="en-GB" sz="1600" b="1" dirty="0">
                <a:latin typeface="Segoe UI Variable Text" pitchFamily="2" charset="0"/>
              </a:rPr>
              <a:t>C</a:t>
            </a:r>
          </a:p>
          <a:p>
            <a:r>
              <a:rPr lang="en-GB" sz="1600" dirty="0">
                <a:latin typeface="Segoe UI Variable Text" pitchFamily="2" charset="0"/>
              </a:rPr>
              <a:t>Identify the objectives included in Roblox.</a:t>
            </a:r>
            <a:endParaRPr lang="en-GB" sz="1600" noProof="0" dirty="0">
              <a:latin typeface="Segoe UI Variable Text" pitchFamily="2" charset="0"/>
            </a:endParaRPr>
          </a:p>
        </p:txBody>
      </p:sp>
    </p:spTree>
    <p:extLst>
      <p:ext uri="{BB962C8B-B14F-4D97-AF65-F5344CB8AC3E}">
        <p14:creationId xmlns:p14="http://schemas.microsoft.com/office/powerpoint/2010/main" val="18085702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48F81B1-851C-A74F-072C-617F3AD8EE69}"/>
              </a:ext>
            </a:extLst>
          </p:cNvPr>
          <p:cNvPicPr>
            <a:picLocks noChangeAspect="1"/>
          </p:cNvPicPr>
          <p:nvPr/>
        </p:nvPicPr>
        <p:blipFill>
          <a:blip r:embed="rId2"/>
          <a:stretch>
            <a:fillRect/>
          </a:stretch>
        </p:blipFill>
        <p:spPr>
          <a:xfrm>
            <a:off x="6662738" y="2733884"/>
            <a:ext cx="2862262" cy="2862262"/>
          </a:xfrm>
          <a:prstGeom prst="rect">
            <a:avLst/>
          </a:prstGeom>
        </p:spPr>
      </p:pic>
      <p:sp>
        <p:nvSpPr>
          <p:cNvPr id="2" name="Rectangle 1">
            <a:extLst>
              <a:ext uri="{FF2B5EF4-FFF2-40B4-BE49-F238E27FC236}">
                <a16:creationId xmlns:a16="http://schemas.microsoft.com/office/drawing/2014/main" id="{E478E0C8-7CC8-E7AA-73EA-7C75AAB06E98}"/>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noProof="0" dirty="0">
                <a:solidFill>
                  <a:schemeClr val="bg1"/>
                </a:solidFill>
                <a:latin typeface="Segoe UI Black" panose="020B0A02040204020203" pitchFamily="34" charset="0"/>
                <a:ea typeface="Segoe UI Black" panose="020B0A02040204020203" pitchFamily="34" charset="0"/>
              </a:rPr>
              <a:t>Hardware and software</a:t>
            </a:r>
          </a:p>
        </p:txBody>
      </p:sp>
      <p:sp>
        <p:nvSpPr>
          <p:cNvPr id="4" name="TextBox 3">
            <a:extLst>
              <a:ext uri="{FF2B5EF4-FFF2-40B4-BE49-F238E27FC236}">
                <a16:creationId xmlns:a16="http://schemas.microsoft.com/office/drawing/2014/main" id="{59C611DB-85E8-0897-4644-10261BDB9BF7}"/>
              </a:ext>
            </a:extLst>
          </p:cNvPr>
          <p:cNvSpPr txBox="1"/>
          <p:nvPr/>
        </p:nvSpPr>
        <p:spPr>
          <a:xfrm>
            <a:off x="182880" y="1294180"/>
            <a:ext cx="11795760" cy="584775"/>
          </a:xfrm>
          <a:prstGeom prst="rect">
            <a:avLst/>
          </a:prstGeom>
          <a:solidFill>
            <a:schemeClr val="bg1">
              <a:lumMod val="95000"/>
            </a:schemeClr>
          </a:solidFill>
        </p:spPr>
        <p:txBody>
          <a:bodyPr wrap="square">
            <a:spAutoFit/>
          </a:bodyPr>
          <a:lstStyle/>
          <a:p>
            <a:r>
              <a:rPr lang="en-GB" sz="1600" b="1" noProof="0" dirty="0">
                <a:solidFill>
                  <a:schemeClr val="tx1"/>
                </a:solidFill>
                <a:latin typeface="Segoe UI Variable Text" pitchFamily="2" charset="0"/>
                <a:cs typeface="Segoe UI" panose="020B0502040204020203" pitchFamily="34" charset="0"/>
              </a:rPr>
              <a:t>Hardware</a:t>
            </a:r>
            <a:r>
              <a:rPr lang="en-GB" sz="1600" noProof="0" dirty="0">
                <a:solidFill>
                  <a:schemeClr val="tx1"/>
                </a:solidFill>
                <a:latin typeface="Segoe UI Variable Text" pitchFamily="2" charset="0"/>
                <a:cs typeface="Segoe UI" panose="020B0502040204020203" pitchFamily="34" charset="0"/>
              </a:rPr>
              <a:t> is the physical components of a computer or electronic device that you can touch. </a:t>
            </a:r>
            <a:r>
              <a:rPr lang="en-GB" sz="1600" b="1" noProof="0" dirty="0">
                <a:latin typeface="Segoe UI Variable Text" pitchFamily="2" charset="0"/>
                <a:cs typeface="Segoe UI" panose="020B0502040204020203" pitchFamily="34" charset="0"/>
              </a:rPr>
              <a:t>Software</a:t>
            </a:r>
            <a:r>
              <a:rPr lang="en-GB" sz="1600" noProof="0" dirty="0">
                <a:latin typeface="Segoe UI Variable Text" pitchFamily="2" charset="0"/>
                <a:cs typeface="Segoe UI" panose="020B0502040204020203" pitchFamily="34" charset="0"/>
              </a:rPr>
              <a:t> is a program or application that runs on a computer and tell the hardware what to do.</a:t>
            </a:r>
            <a:endParaRPr lang="en-GB" sz="1600" noProof="0" dirty="0">
              <a:solidFill>
                <a:schemeClr val="tx1"/>
              </a:solidFill>
              <a:latin typeface="Segoe UI Variable Text" pitchFamily="2" charset="0"/>
              <a:cs typeface="Segoe UI" panose="020B0502040204020203" pitchFamily="34" charset="0"/>
            </a:endParaRPr>
          </a:p>
        </p:txBody>
      </p:sp>
      <p:sp>
        <p:nvSpPr>
          <p:cNvPr id="9" name="TextBox 8">
            <a:extLst>
              <a:ext uri="{FF2B5EF4-FFF2-40B4-BE49-F238E27FC236}">
                <a16:creationId xmlns:a16="http://schemas.microsoft.com/office/drawing/2014/main" id="{106A6B75-10B7-505B-1798-AC043C3C12D8}"/>
              </a:ext>
            </a:extLst>
          </p:cNvPr>
          <p:cNvSpPr txBox="1"/>
          <p:nvPr/>
        </p:nvSpPr>
        <p:spPr>
          <a:xfrm>
            <a:off x="3077526" y="2024390"/>
            <a:ext cx="2882053" cy="4031873"/>
          </a:xfrm>
          <a:prstGeom prst="rect">
            <a:avLst/>
          </a:prstGeom>
          <a:noFill/>
        </p:spPr>
        <p:txBody>
          <a:bodyPr wrap="square">
            <a:spAutoFit/>
          </a:bodyPr>
          <a:lstStyle/>
          <a:p>
            <a:pPr marL="285750" indent="-285750">
              <a:buFont typeface="Arial" panose="020B0604020202020204" pitchFamily="34" charset="0"/>
              <a:buChar char="•"/>
            </a:pPr>
            <a:r>
              <a:rPr lang="en-GB" sz="1600" b="1" noProof="0" dirty="0">
                <a:latin typeface="Segoe UI Variable Text" pitchFamily="2" charset="0"/>
              </a:rPr>
              <a:t>Games editor</a:t>
            </a:r>
            <a:r>
              <a:rPr lang="en-GB" sz="1600" noProof="0" dirty="0">
                <a:latin typeface="Segoe UI Variable Text" pitchFamily="2" charset="0"/>
              </a:rPr>
              <a:t>: A visual tool (often part of a game engine) that lets developers design levels, place objects, and set up environments without writing lots of code. (e.g. Roblox Studio Editor)</a:t>
            </a:r>
          </a:p>
          <a:p>
            <a:pPr marL="285750" indent="-285750">
              <a:buFont typeface="Arial" panose="020B0604020202020204" pitchFamily="34" charset="0"/>
              <a:buChar char="•"/>
            </a:pPr>
            <a:r>
              <a:rPr lang="en-GB" sz="1600" b="1" noProof="0" dirty="0">
                <a:latin typeface="Segoe UI Variable Text" pitchFamily="2" charset="0"/>
              </a:rPr>
              <a:t>Integrated Development Environment (IDE): </a:t>
            </a:r>
            <a:r>
              <a:rPr lang="en-GB" sz="1600" noProof="0" dirty="0">
                <a:latin typeface="Segoe UI Variable Text" pitchFamily="2" charset="0"/>
              </a:rPr>
              <a:t>A coding workspace that provides features like code writing, debugging, testing, and project management. (</a:t>
            </a:r>
            <a:r>
              <a:rPr lang="en-GB" sz="1600" noProof="0" dirty="0" err="1">
                <a:latin typeface="Segoe UI Variable Text" pitchFamily="2" charset="0"/>
              </a:rPr>
              <a:t>e.g</a:t>
            </a:r>
            <a:r>
              <a:rPr lang="en-GB" sz="1600" noProof="0" dirty="0">
                <a:latin typeface="Segoe UI Variable Text" pitchFamily="2" charset="0"/>
              </a:rPr>
              <a:t> Visual Studio)</a:t>
            </a:r>
          </a:p>
        </p:txBody>
      </p:sp>
      <p:sp>
        <p:nvSpPr>
          <p:cNvPr id="12" name="TextBox 11">
            <a:extLst>
              <a:ext uri="{FF2B5EF4-FFF2-40B4-BE49-F238E27FC236}">
                <a16:creationId xmlns:a16="http://schemas.microsoft.com/office/drawing/2014/main" id="{BA9F1967-79AC-B32D-C6F0-B3BB815F42E4}"/>
              </a:ext>
            </a:extLst>
          </p:cNvPr>
          <p:cNvSpPr txBox="1"/>
          <p:nvPr/>
        </p:nvSpPr>
        <p:spPr>
          <a:xfrm>
            <a:off x="204675" y="4539854"/>
            <a:ext cx="2894647" cy="1323439"/>
          </a:xfrm>
          <a:prstGeom prst="rect">
            <a:avLst/>
          </a:prstGeom>
          <a:noFill/>
        </p:spPr>
        <p:txBody>
          <a:bodyPr wrap="square">
            <a:spAutoFit/>
          </a:bodyPr>
          <a:lstStyle/>
          <a:p>
            <a:r>
              <a:rPr lang="en-GB" sz="1600" b="1" noProof="0" dirty="0">
                <a:latin typeface="Segoe UI Variable Text" pitchFamily="2" charset="0"/>
              </a:rPr>
              <a:t>A games engine </a:t>
            </a:r>
            <a:r>
              <a:rPr lang="en-GB" sz="1600" noProof="0" dirty="0">
                <a:latin typeface="Segoe UI Variable Text" pitchFamily="2" charset="0"/>
              </a:rPr>
              <a:t>is a software framework that provides the core tools and systems needed to build a game. (e.g. Unreal)</a:t>
            </a:r>
          </a:p>
        </p:txBody>
      </p:sp>
      <p:sp>
        <p:nvSpPr>
          <p:cNvPr id="13" name="TextBox 12">
            <a:extLst>
              <a:ext uri="{FF2B5EF4-FFF2-40B4-BE49-F238E27FC236}">
                <a16:creationId xmlns:a16="http://schemas.microsoft.com/office/drawing/2014/main" id="{69AFA52A-C981-BCF8-FDF6-20E944C4A320}"/>
              </a:ext>
            </a:extLst>
          </p:cNvPr>
          <p:cNvSpPr txBox="1"/>
          <p:nvPr/>
        </p:nvSpPr>
        <p:spPr>
          <a:xfrm>
            <a:off x="182880" y="2026668"/>
            <a:ext cx="2894647" cy="584775"/>
          </a:xfrm>
          <a:prstGeom prst="rect">
            <a:avLst/>
          </a:prstGeom>
          <a:solidFill>
            <a:schemeClr val="bg1">
              <a:lumMod val="85000"/>
            </a:schemeClr>
          </a:solidFill>
        </p:spPr>
        <p:txBody>
          <a:bodyPr wrap="square">
            <a:spAutoFit/>
          </a:bodyPr>
          <a:lstStyle/>
          <a:p>
            <a:pPr algn="ctr"/>
            <a:r>
              <a:rPr lang="en-GB" sz="1600" b="1" noProof="0" dirty="0">
                <a:solidFill>
                  <a:schemeClr val="tx1"/>
                </a:solidFill>
                <a:latin typeface="Segoe UI Variable Text" pitchFamily="2" charset="0"/>
                <a:cs typeface="Segoe UI" panose="020B0502040204020203" pitchFamily="34" charset="0"/>
              </a:rPr>
              <a:t>Software used to create digital games</a:t>
            </a:r>
          </a:p>
        </p:txBody>
      </p:sp>
      <p:sp>
        <p:nvSpPr>
          <p:cNvPr id="16" name="TextBox 15">
            <a:extLst>
              <a:ext uri="{FF2B5EF4-FFF2-40B4-BE49-F238E27FC236}">
                <a16:creationId xmlns:a16="http://schemas.microsoft.com/office/drawing/2014/main" id="{AEF43397-7EB6-25AB-5661-1C7EE7DAC30D}"/>
              </a:ext>
            </a:extLst>
          </p:cNvPr>
          <p:cNvSpPr txBox="1"/>
          <p:nvPr/>
        </p:nvSpPr>
        <p:spPr>
          <a:xfrm>
            <a:off x="6662738" y="2024390"/>
            <a:ext cx="5315899" cy="584775"/>
          </a:xfrm>
          <a:prstGeom prst="rect">
            <a:avLst/>
          </a:prstGeom>
          <a:solidFill>
            <a:schemeClr val="bg1">
              <a:lumMod val="85000"/>
            </a:schemeClr>
          </a:solidFill>
        </p:spPr>
        <p:txBody>
          <a:bodyPr wrap="square">
            <a:spAutoFit/>
          </a:bodyPr>
          <a:lstStyle/>
          <a:p>
            <a:pPr algn="ctr"/>
            <a:r>
              <a:rPr lang="en-GB" sz="1600" b="1" noProof="0" dirty="0">
                <a:latin typeface="Segoe UI Variable Text" pitchFamily="2" charset="0"/>
                <a:cs typeface="Segoe UI" panose="020B0502040204020203" pitchFamily="34" charset="0"/>
              </a:rPr>
              <a:t>Hardware </a:t>
            </a:r>
            <a:r>
              <a:rPr lang="en-GB" sz="1600" b="1" noProof="0" dirty="0">
                <a:solidFill>
                  <a:schemeClr val="tx1"/>
                </a:solidFill>
                <a:latin typeface="Segoe UI Variable Text" pitchFamily="2" charset="0"/>
                <a:cs typeface="Segoe UI" panose="020B0502040204020203" pitchFamily="34" charset="0"/>
              </a:rPr>
              <a:t>and peripherals used to create digital games</a:t>
            </a:r>
          </a:p>
        </p:txBody>
      </p:sp>
      <p:sp>
        <p:nvSpPr>
          <p:cNvPr id="20" name="TextBox 19">
            <a:extLst>
              <a:ext uri="{FF2B5EF4-FFF2-40B4-BE49-F238E27FC236}">
                <a16:creationId xmlns:a16="http://schemas.microsoft.com/office/drawing/2014/main" id="{65E7BB4D-0847-EB50-DADB-62861C1FA55A}"/>
              </a:ext>
            </a:extLst>
          </p:cNvPr>
          <p:cNvSpPr txBox="1"/>
          <p:nvPr/>
        </p:nvSpPr>
        <p:spPr>
          <a:xfrm>
            <a:off x="9612630" y="2644170"/>
            <a:ext cx="2263140" cy="1569660"/>
          </a:xfrm>
          <a:prstGeom prst="rect">
            <a:avLst/>
          </a:prstGeom>
          <a:noFill/>
        </p:spPr>
        <p:txBody>
          <a:bodyPr wrap="square">
            <a:spAutoFit/>
          </a:bodyPr>
          <a:lstStyle/>
          <a:p>
            <a:pPr marL="285750" indent="-285750">
              <a:buFont typeface="Arial" panose="020B0604020202020204" pitchFamily="34" charset="0"/>
              <a:buChar char="•"/>
            </a:pPr>
            <a:r>
              <a:rPr lang="en-GB" sz="1600" noProof="0" dirty="0">
                <a:latin typeface="Segoe UI Variable Text" pitchFamily="2" charset="0"/>
              </a:rPr>
              <a:t>Computer systems</a:t>
            </a:r>
          </a:p>
          <a:p>
            <a:pPr marL="285750" indent="-285750">
              <a:buFont typeface="Arial" panose="020B0604020202020204" pitchFamily="34" charset="0"/>
              <a:buChar char="•"/>
            </a:pPr>
            <a:r>
              <a:rPr lang="en-GB" sz="1600" noProof="0" dirty="0">
                <a:latin typeface="Segoe UI Variable Text" pitchFamily="2" charset="0"/>
              </a:rPr>
              <a:t>Speakers</a:t>
            </a:r>
          </a:p>
          <a:p>
            <a:pPr marL="285750" indent="-285750">
              <a:buFont typeface="Arial" panose="020B0604020202020204" pitchFamily="34" charset="0"/>
              <a:buChar char="•"/>
            </a:pPr>
            <a:r>
              <a:rPr lang="en-GB" sz="1600" noProof="0" dirty="0">
                <a:latin typeface="Segoe UI Variable Text" pitchFamily="2" charset="0"/>
              </a:rPr>
              <a:t>Interface controls</a:t>
            </a:r>
          </a:p>
          <a:p>
            <a:pPr marL="285750" indent="-285750">
              <a:buFont typeface="Arial" panose="020B0604020202020204" pitchFamily="34" charset="0"/>
              <a:buChar char="•"/>
            </a:pPr>
            <a:r>
              <a:rPr lang="en-GB" sz="1600" noProof="0" dirty="0">
                <a:latin typeface="Segoe UI Variable Text" pitchFamily="2" charset="0"/>
              </a:rPr>
              <a:t>Simulators</a:t>
            </a:r>
          </a:p>
          <a:p>
            <a:pPr marL="285750" indent="-285750">
              <a:buFont typeface="Arial" panose="020B0604020202020204" pitchFamily="34" charset="0"/>
              <a:buChar char="•"/>
            </a:pPr>
            <a:r>
              <a:rPr lang="en-GB" sz="1600" noProof="0" dirty="0">
                <a:latin typeface="Segoe UI Variable Text" pitchFamily="2" charset="0"/>
              </a:rPr>
              <a:t>Target platform test beds</a:t>
            </a:r>
            <a:endParaRPr lang="en-GB" sz="1400" noProof="0" dirty="0">
              <a:latin typeface="Segoe UI Variable Text" pitchFamily="2" charset="0"/>
            </a:endParaRPr>
          </a:p>
        </p:txBody>
      </p:sp>
      <p:sp>
        <p:nvSpPr>
          <p:cNvPr id="23" name="TextBox 22">
            <a:extLst>
              <a:ext uri="{FF2B5EF4-FFF2-40B4-BE49-F238E27FC236}">
                <a16:creationId xmlns:a16="http://schemas.microsoft.com/office/drawing/2014/main" id="{7ECAAFEA-BF54-AF72-CA4E-A63F8917B0EA}"/>
              </a:ext>
            </a:extLst>
          </p:cNvPr>
          <p:cNvSpPr txBox="1"/>
          <p:nvPr/>
        </p:nvSpPr>
        <p:spPr>
          <a:xfrm>
            <a:off x="9612633" y="4394942"/>
            <a:ext cx="2374692" cy="1815882"/>
          </a:xfrm>
          <a:prstGeom prst="rect">
            <a:avLst/>
          </a:prstGeom>
          <a:noFill/>
        </p:spPr>
        <p:txBody>
          <a:bodyPr wrap="square">
            <a:spAutoFit/>
          </a:bodyPr>
          <a:lstStyle/>
          <a:p>
            <a:r>
              <a:rPr lang="en-GB" sz="1600" noProof="0" dirty="0">
                <a:latin typeface="Segoe UI Variable Text" pitchFamily="2" charset="0"/>
              </a:rPr>
              <a:t>A </a:t>
            </a:r>
            <a:r>
              <a:rPr lang="en-GB" sz="1600" b="1" noProof="0" dirty="0">
                <a:latin typeface="Segoe UI Variable Text" pitchFamily="2" charset="0"/>
              </a:rPr>
              <a:t>test bed </a:t>
            </a:r>
            <a:r>
              <a:rPr lang="en-GB" sz="1600" noProof="0" dirty="0">
                <a:latin typeface="Segoe UI Variable Text" pitchFamily="2" charset="0"/>
              </a:rPr>
              <a:t>is a setup (hardware + software environment) used to test how a game will run on its intended platform (e.g., PC, console, mobile, VR headset).</a:t>
            </a:r>
          </a:p>
        </p:txBody>
      </p:sp>
      <p:cxnSp>
        <p:nvCxnSpPr>
          <p:cNvPr id="26" name="Straight Connector 25">
            <a:extLst>
              <a:ext uri="{FF2B5EF4-FFF2-40B4-BE49-F238E27FC236}">
                <a16:creationId xmlns:a16="http://schemas.microsoft.com/office/drawing/2014/main" id="{72B326CA-1CF0-DF55-1C92-690F31181F77}"/>
              </a:ext>
            </a:extLst>
          </p:cNvPr>
          <p:cNvCxnSpPr/>
          <p:nvPr/>
        </p:nvCxnSpPr>
        <p:spPr>
          <a:xfrm>
            <a:off x="6096000" y="2024390"/>
            <a:ext cx="0" cy="3778576"/>
          </a:xfrm>
          <a:prstGeom prst="line">
            <a:avLst/>
          </a:prstGeom>
          <a:ln w="76200">
            <a:solidFill>
              <a:schemeClr val="tx1"/>
            </a:solidFill>
          </a:ln>
        </p:spPr>
        <p:style>
          <a:lnRef idx="2">
            <a:schemeClr val="accent1"/>
          </a:lnRef>
          <a:fillRef idx="0">
            <a:schemeClr val="accent1"/>
          </a:fillRef>
          <a:effectRef idx="1">
            <a:schemeClr val="accent1"/>
          </a:effectRef>
          <a:fontRef idx="minor">
            <a:schemeClr val="tx1"/>
          </a:fontRef>
        </p:style>
      </p:cxnSp>
      <p:sp>
        <p:nvSpPr>
          <p:cNvPr id="28" name="Isosceles Triangle 27">
            <a:extLst>
              <a:ext uri="{FF2B5EF4-FFF2-40B4-BE49-F238E27FC236}">
                <a16:creationId xmlns:a16="http://schemas.microsoft.com/office/drawing/2014/main" id="{0B06EC96-5C09-3F96-271C-E99F7B10A298}"/>
              </a:ext>
            </a:extLst>
          </p:cNvPr>
          <p:cNvSpPr/>
          <p:nvPr/>
        </p:nvSpPr>
        <p:spPr>
          <a:xfrm>
            <a:off x="2678204" y="4309224"/>
            <a:ext cx="239078" cy="20796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30" name="Isosceles Triangle 29">
            <a:extLst>
              <a:ext uri="{FF2B5EF4-FFF2-40B4-BE49-F238E27FC236}">
                <a16:creationId xmlns:a16="http://schemas.microsoft.com/office/drawing/2014/main" id="{7ACCDBEE-08EE-9BD9-837F-F152B16A1481}"/>
              </a:ext>
            </a:extLst>
          </p:cNvPr>
          <p:cNvSpPr/>
          <p:nvPr/>
        </p:nvSpPr>
        <p:spPr>
          <a:xfrm rot="16200000">
            <a:off x="9389109" y="4654382"/>
            <a:ext cx="239078" cy="20796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pic>
        <p:nvPicPr>
          <p:cNvPr id="6" name="Picture 5">
            <a:extLst>
              <a:ext uri="{FF2B5EF4-FFF2-40B4-BE49-F238E27FC236}">
                <a16:creationId xmlns:a16="http://schemas.microsoft.com/office/drawing/2014/main" id="{FC419F15-25E7-754F-763A-5B293735894B}"/>
              </a:ext>
            </a:extLst>
          </p:cNvPr>
          <p:cNvPicPr>
            <a:picLocks noChangeAspect="1"/>
          </p:cNvPicPr>
          <p:nvPr/>
        </p:nvPicPr>
        <p:blipFill>
          <a:blip r:embed="rId3"/>
          <a:stretch>
            <a:fillRect/>
          </a:stretch>
        </p:blipFill>
        <p:spPr>
          <a:xfrm>
            <a:off x="183262" y="2699417"/>
            <a:ext cx="2882053" cy="1617354"/>
          </a:xfrm>
          <a:prstGeom prst="rect">
            <a:avLst/>
          </a:prstGeom>
        </p:spPr>
      </p:pic>
    </p:spTree>
    <p:extLst>
      <p:ext uri="{BB962C8B-B14F-4D97-AF65-F5344CB8AC3E}">
        <p14:creationId xmlns:p14="http://schemas.microsoft.com/office/powerpoint/2010/main" val="32519193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C6C768-CCFA-9020-88FA-431663FE911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143EDB2-2919-BD9F-16E7-F17E3530EA65}"/>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noProof="0" dirty="0">
                <a:solidFill>
                  <a:schemeClr val="bg1"/>
                </a:solidFill>
                <a:latin typeface="Segoe UI Black" panose="020B0A02040204020203" pitchFamily="34" charset="0"/>
                <a:ea typeface="Segoe UI Black" panose="020B0A02040204020203" pitchFamily="34" charset="0"/>
              </a:rPr>
              <a:t>Minimum Viable Product (MVP)</a:t>
            </a:r>
          </a:p>
        </p:txBody>
      </p:sp>
      <p:sp>
        <p:nvSpPr>
          <p:cNvPr id="4" name="TextBox 3">
            <a:extLst>
              <a:ext uri="{FF2B5EF4-FFF2-40B4-BE49-F238E27FC236}">
                <a16:creationId xmlns:a16="http://schemas.microsoft.com/office/drawing/2014/main" id="{52783376-463E-76B1-3249-A9BE2CB8B0F3}"/>
              </a:ext>
            </a:extLst>
          </p:cNvPr>
          <p:cNvSpPr txBox="1"/>
          <p:nvPr/>
        </p:nvSpPr>
        <p:spPr>
          <a:xfrm>
            <a:off x="182880" y="1294180"/>
            <a:ext cx="5497830" cy="830997"/>
          </a:xfrm>
          <a:prstGeom prst="rect">
            <a:avLst/>
          </a:prstGeom>
          <a:solidFill>
            <a:schemeClr val="bg1">
              <a:lumMod val="95000"/>
            </a:schemeClr>
          </a:solidFill>
        </p:spPr>
        <p:txBody>
          <a:bodyPr wrap="square">
            <a:spAutoFit/>
          </a:bodyPr>
          <a:lstStyle/>
          <a:p>
            <a:r>
              <a:rPr lang="en-GB" sz="1600" noProof="0" dirty="0">
                <a:solidFill>
                  <a:schemeClr val="tx1"/>
                </a:solidFill>
                <a:latin typeface="Segoe UI Variable Text" pitchFamily="2" charset="0"/>
                <a:cs typeface="Segoe UI" panose="020B0502040204020203" pitchFamily="34" charset="0"/>
              </a:rPr>
              <a:t>A </a:t>
            </a:r>
            <a:r>
              <a:rPr lang="en-GB" sz="1600" b="1" noProof="0" dirty="0">
                <a:solidFill>
                  <a:schemeClr val="tx1"/>
                </a:solidFill>
                <a:latin typeface="Segoe UI Variable Text" pitchFamily="2" charset="0"/>
                <a:cs typeface="Segoe UI" panose="020B0502040204020203" pitchFamily="34" charset="0"/>
              </a:rPr>
              <a:t>Minimum Viable Product (MVP)</a:t>
            </a:r>
            <a:r>
              <a:rPr lang="en-GB" sz="1600" noProof="0" dirty="0">
                <a:solidFill>
                  <a:schemeClr val="tx1"/>
                </a:solidFill>
                <a:latin typeface="Segoe UI Variable Text" pitchFamily="2" charset="0"/>
                <a:cs typeface="Segoe UI" panose="020B0502040204020203" pitchFamily="34" charset="0"/>
              </a:rPr>
              <a:t> is the simplest version of a game that is playable and demonstrates its core mechanics, without all the extra features, levels, or polish.</a:t>
            </a:r>
          </a:p>
        </p:txBody>
      </p:sp>
      <p:sp>
        <p:nvSpPr>
          <p:cNvPr id="3" name="TextBox 2">
            <a:extLst>
              <a:ext uri="{FF2B5EF4-FFF2-40B4-BE49-F238E27FC236}">
                <a16:creationId xmlns:a16="http://schemas.microsoft.com/office/drawing/2014/main" id="{2840EC8A-E554-C3C4-0F6A-DEC172F07A4B}"/>
              </a:ext>
            </a:extLst>
          </p:cNvPr>
          <p:cNvSpPr txBox="1"/>
          <p:nvPr/>
        </p:nvSpPr>
        <p:spPr>
          <a:xfrm>
            <a:off x="182879" y="2189262"/>
            <a:ext cx="5497830" cy="338554"/>
          </a:xfrm>
          <a:prstGeom prst="rect">
            <a:avLst/>
          </a:prstGeom>
          <a:solidFill>
            <a:schemeClr val="bg1">
              <a:lumMod val="85000"/>
            </a:schemeClr>
          </a:solidFill>
        </p:spPr>
        <p:txBody>
          <a:bodyPr wrap="square">
            <a:spAutoFit/>
          </a:bodyPr>
          <a:lstStyle/>
          <a:p>
            <a:pPr algn="ctr"/>
            <a:r>
              <a:rPr lang="en-GB" sz="1600" b="1" noProof="0" dirty="0">
                <a:solidFill>
                  <a:schemeClr val="tx1"/>
                </a:solidFill>
                <a:latin typeface="Segoe UI Variable Text" pitchFamily="2" charset="0"/>
                <a:cs typeface="Segoe UI" panose="020B0502040204020203" pitchFamily="34" charset="0"/>
              </a:rPr>
              <a:t>Key points about an MVP in game development</a:t>
            </a:r>
          </a:p>
        </p:txBody>
      </p:sp>
      <p:graphicFrame>
        <p:nvGraphicFramePr>
          <p:cNvPr id="5" name="Table 4">
            <a:extLst>
              <a:ext uri="{FF2B5EF4-FFF2-40B4-BE49-F238E27FC236}">
                <a16:creationId xmlns:a16="http://schemas.microsoft.com/office/drawing/2014/main" id="{852769B6-4C7B-74FB-6BA6-0DA9F85EF3F5}"/>
              </a:ext>
            </a:extLst>
          </p:cNvPr>
          <p:cNvGraphicFramePr>
            <a:graphicFrameLocks noGrp="1"/>
          </p:cNvGraphicFramePr>
          <p:nvPr>
            <p:extLst>
              <p:ext uri="{D42A27DB-BD31-4B8C-83A1-F6EECF244321}">
                <p14:modId xmlns:p14="http://schemas.microsoft.com/office/powerpoint/2010/main" val="4017100139"/>
              </p:ext>
            </p:extLst>
          </p:nvPr>
        </p:nvGraphicFramePr>
        <p:xfrm>
          <a:off x="182879" y="2656075"/>
          <a:ext cx="5497830" cy="2320431"/>
        </p:xfrm>
        <a:graphic>
          <a:graphicData uri="http://schemas.openxmlformats.org/drawingml/2006/table">
            <a:tbl>
              <a:tblPr firstRow="1" bandRow="1">
                <a:tableStyleId>{5940675A-B579-460E-94D1-54222C63F5DA}</a:tableStyleId>
              </a:tblPr>
              <a:tblGrid>
                <a:gridCol w="1028266">
                  <a:extLst>
                    <a:ext uri="{9D8B030D-6E8A-4147-A177-3AD203B41FA5}">
                      <a16:colId xmlns:a16="http://schemas.microsoft.com/office/drawing/2014/main" val="3112299934"/>
                    </a:ext>
                  </a:extLst>
                </a:gridCol>
                <a:gridCol w="4469564">
                  <a:extLst>
                    <a:ext uri="{9D8B030D-6E8A-4147-A177-3AD203B41FA5}">
                      <a16:colId xmlns:a16="http://schemas.microsoft.com/office/drawing/2014/main" val="180545377"/>
                    </a:ext>
                  </a:extLst>
                </a:gridCol>
              </a:tblGrid>
              <a:tr h="674511">
                <a:tc>
                  <a:txBody>
                    <a:bodyPr/>
                    <a:lstStyle/>
                    <a:p>
                      <a:r>
                        <a:rPr lang="en-GB" sz="1600" b="1" dirty="0">
                          <a:latin typeface="Segoe UI Variable Text" pitchFamily="2" charset="0"/>
                        </a:rPr>
                        <a:t>Purpose</a:t>
                      </a:r>
                    </a:p>
                  </a:txBody>
                  <a:tcPr/>
                </a:tc>
                <a:tc>
                  <a:txBody>
                    <a:bodyPr/>
                    <a:lstStyle/>
                    <a:p>
                      <a:r>
                        <a:rPr lang="en-GB" sz="1600" dirty="0">
                          <a:latin typeface="Segoe UI Variable Text" pitchFamily="2" charset="0"/>
                        </a:rPr>
                        <a:t>To test whether the game idea works and is enjoyable before investing more time and resources.</a:t>
                      </a:r>
                    </a:p>
                  </a:txBody>
                  <a:tcPr/>
                </a:tc>
                <a:extLst>
                  <a:ext uri="{0D108BD9-81ED-4DB2-BD59-A6C34878D82A}">
                    <a16:rowId xmlns:a16="http://schemas.microsoft.com/office/drawing/2014/main" val="363102821"/>
                  </a:ext>
                </a:extLst>
              </a:tr>
              <a:tr h="674511">
                <a:tc>
                  <a:txBody>
                    <a:bodyPr/>
                    <a:lstStyle/>
                    <a:p>
                      <a:r>
                        <a:rPr lang="en-GB" sz="1600" b="1" dirty="0">
                          <a:solidFill>
                            <a:srgbClr val="00B050"/>
                          </a:solidFill>
                          <a:latin typeface="Segoe UI Variable Text" pitchFamily="2" charset="0"/>
                        </a:rPr>
                        <a:t>Includes</a:t>
                      </a:r>
                    </a:p>
                  </a:txBody>
                  <a:tcPr/>
                </a:tc>
                <a:tc>
                  <a:txBody>
                    <a:bodyPr/>
                    <a:lstStyle/>
                    <a:p>
                      <a:r>
                        <a:rPr lang="en-GB" sz="1600" dirty="0">
                          <a:solidFill>
                            <a:srgbClr val="00B050"/>
                          </a:solidFill>
                          <a:latin typeface="Segoe UI Variable Text" pitchFamily="2" charset="0"/>
                        </a:rPr>
                        <a:t>Only the essential features needed for the game to function and convey its main concept.</a:t>
                      </a:r>
                    </a:p>
                  </a:txBody>
                  <a:tcPr/>
                </a:tc>
                <a:extLst>
                  <a:ext uri="{0D108BD9-81ED-4DB2-BD59-A6C34878D82A}">
                    <a16:rowId xmlns:a16="http://schemas.microsoft.com/office/drawing/2014/main" val="428449613"/>
                  </a:ext>
                </a:extLst>
              </a:tr>
              <a:tr h="674511">
                <a:tc>
                  <a:txBody>
                    <a:bodyPr/>
                    <a:lstStyle/>
                    <a:p>
                      <a:r>
                        <a:rPr lang="en-GB" sz="1600" b="1" dirty="0">
                          <a:solidFill>
                            <a:srgbClr val="FF0000"/>
                          </a:solidFill>
                          <a:latin typeface="Segoe UI Variable Text" pitchFamily="2" charset="0"/>
                        </a:rPr>
                        <a:t>Excludes</a:t>
                      </a:r>
                    </a:p>
                  </a:txBody>
                  <a:tcPr/>
                </a:tc>
                <a:tc>
                  <a:txBody>
                    <a:bodyPr/>
                    <a:lstStyle/>
                    <a:p>
                      <a:r>
                        <a:rPr lang="en-GB" sz="1600" dirty="0">
                          <a:solidFill>
                            <a:srgbClr val="FF0000"/>
                          </a:solidFill>
                          <a:latin typeface="Segoe UI Variable Text" pitchFamily="2" charset="0"/>
                        </a:rPr>
                        <a:t>Extra levels, advanced graphics, complex storylines, or optional features that aren’t necessary to test gameplay.</a:t>
                      </a:r>
                    </a:p>
                  </a:txBody>
                  <a:tcPr/>
                </a:tc>
                <a:extLst>
                  <a:ext uri="{0D108BD9-81ED-4DB2-BD59-A6C34878D82A}">
                    <a16:rowId xmlns:a16="http://schemas.microsoft.com/office/drawing/2014/main" val="865739661"/>
                  </a:ext>
                </a:extLst>
              </a:tr>
            </a:tbl>
          </a:graphicData>
        </a:graphic>
      </p:graphicFrame>
      <p:sp>
        <p:nvSpPr>
          <p:cNvPr id="8" name="TextBox 7">
            <a:extLst>
              <a:ext uri="{FF2B5EF4-FFF2-40B4-BE49-F238E27FC236}">
                <a16:creationId xmlns:a16="http://schemas.microsoft.com/office/drawing/2014/main" id="{9F103BB8-4EE2-00A4-6976-1CEBBCB217B7}"/>
              </a:ext>
            </a:extLst>
          </p:cNvPr>
          <p:cNvSpPr txBox="1"/>
          <p:nvPr/>
        </p:nvSpPr>
        <p:spPr>
          <a:xfrm>
            <a:off x="182880" y="5104765"/>
            <a:ext cx="5497830" cy="1077218"/>
          </a:xfrm>
          <a:prstGeom prst="rect">
            <a:avLst/>
          </a:prstGeom>
          <a:solidFill>
            <a:schemeClr val="bg1">
              <a:lumMod val="85000"/>
            </a:schemeClr>
          </a:solidFill>
        </p:spPr>
        <p:txBody>
          <a:bodyPr wrap="square">
            <a:spAutoFit/>
          </a:bodyPr>
          <a:lstStyle/>
          <a:p>
            <a:r>
              <a:rPr lang="en-GB" sz="1600" b="1" noProof="0" dirty="0">
                <a:solidFill>
                  <a:schemeClr val="tx1"/>
                </a:solidFill>
                <a:latin typeface="Segoe UI Variable Text" pitchFamily="2" charset="0"/>
                <a:cs typeface="Segoe UI" panose="020B0502040204020203" pitchFamily="34" charset="0"/>
              </a:rPr>
              <a:t>What is it used for? </a:t>
            </a:r>
          </a:p>
          <a:p>
            <a:pPr marL="285750" indent="-285750">
              <a:buFont typeface="Arial" panose="020B0604020202020204" pitchFamily="34" charset="0"/>
              <a:buChar char="•"/>
            </a:pPr>
            <a:r>
              <a:rPr lang="en-GB" sz="1600" noProof="0" dirty="0">
                <a:solidFill>
                  <a:schemeClr val="tx1"/>
                </a:solidFill>
                <a:latin typeface="Segoe UI Variable Text" pitchFamily="2" charset="0"/>
                <a:cs typeface="Segoe UI" panose="020B0502040204020203" pitchFamily="34" charset="0"/>
              </a:rPr>
              <a:t>Gathering feedback from players.</a:t>
            </a:r>
          </a:p>
          <a:p>
            <a:pPr marL="285750" indent="-285750">
              <a:buFont typeface="Arial" panose="020B0604020202020204" pitchFamily="34" charset="0"/>
              <a:buChar char="•"/>
            </a:pPr>
            <a:r>
              <a:rPr lang="en-GB" sz="1600" noProof="0" dirty="0">
                <a:solidFill>
                  <a:schemeClr val="tx1"/>
                </a:solidFill>
                <a:latin typeface="Segoe UI Variable Text" pitchFamily="2" charset="0"/>
                <a:cs typeface="Segoe UI" panose="020B0502040204020203" pitchFamily="34" charset="0"/>
              </a:rPr>
              <a:t>Identifying bugs or design issues early.</a:t>
            </a:r>
          </a:p>
          <a:p>
            <a:pPr marL="285750" indent="-285750">
              <a:buFont typeface="Arial" panose="020B0604020202020204" pitchFamily="34" charset="0"/>
              <a:buChar char="•"/>
            </a:pPr>
            <a:r>
              <a:rPr lang="en-GB" sz="1600" noProof="0" dirty="0">
                <a:solidFill>
                  <a:schemeClr val="tx1"/>
                </a:solidFill>
                <a:latin typeface="Segoe UI Variable Text" pitchFamily="2" charset="0"/>
                <a:cs typeface="Segoe UI" panose="020B0502040204020203" pitchFamily="34" charset="0"/>
              </a:rPr>
              <a:t>Validating the game concept with minimal investment.</a:t>
            </a:r>
          </a:p>
        </p:txBody>
      </p:sp>
      <p:sp>
        <p:nvSpPr>
          <p:cNvPr id="10" name="TextBox 9">
            <a:extLst>
              <a:ext uri="{FF2B5EF4-FFF2-40B4-BE49-F238E27FC236}">
                <a16:creationId xmlns:a16="http://schemas.microsoft.com/office/drawing/2014/main" id="{9AA0E023-8139-AED9-8FF6-D0AD40EE8C55}"/>
              </a:ext>
            </a:extLst>
          </p:cNvPr>
          <p:cNvSpPr txBox="1"/>
          <p:nvPr/>
        </p:nvSpPr>
        <p:spPr>
          <a:xfrm>
            <a:off x="5897880" y="1294180"/>
            <a:ext cx="6111241" cy="351740"/>
          </a:xfrm>
          <a:prstGeom prst="rect">
            <a:avLst/>
          </a:prstGeom>
          <a:solidFill>
            <a:schemeClr val="bg1">
              <a:lumMod val="95000"/>
            </a:schemeClr>
          </a:solidFill>
          <a:ln>
            <a:solidFill>
              <a:schemeClr val="bg1">
                <a:lumMod val="95000"/>
              </a:schemeClr>
            </a:solidFill>
          </a:ln>
        </p:spPr>
        <p:txBody>
          <a:bodyPr wrap="square" rtlCol="0">
            <a:spAutoFit/>
          </a:bodyPr>
          <a:lstStyle/>
          <a:p>
            <a:pPr algn="ctr"/>
            <a:r>
              <a:rPr lang="en-GB" sz="1600" b="1" noProof="0" dirty="0">
                <a:latin typeface="Segoe UI Variable Text" pitchFamily="2" charset="0"/>
                <a:cs typeface="Segoe UI" panose="020B0502040204020203" pitchFamily="34" charset="0"/>
              </a:rPr>
              <a:t>Worked example</a:t>
            </a:r>
            <a:endParaRPr lang="en-GB" sz="1600" noProof="0" dirty="0">
              <a:latin typeface="Segoe UI Variable Text" pitchFamily="2" charset="0"/>
              <a:cs typeface="Segoe UI" panose="020B0502040204020203" pitchFamily="34" charset="0"/>
            </a:endParaRPr>
          </a:p>
        </p:txBody>
      </p:sp>
      <p:pic>
        <p:nvPicPr>
          <p:cNvPr id="17" name="Picture 16">
            <a:extLst>
              <a:ext uri="{FF2B5EF4-FFF2-40B4-BE49-F238E27FC236}">
                <a16:creationId xmlns:a16="http://schemas.microsoft.com/office/drawing/2014/main" id="{1B83436C-7F05-C65D-1379-A84EA3D51778}"/>
              </a:ext>
            </a:extLst>
          </p:cNvPr>
          <p:cNvPicPr>
            <a:picLocks noChangeAspect="1"/>
          </p:cNvPicPr>
          <p:nvPr/>
        </p:nvPicPr>
        <p:blipFill>
          <a:blip r:embed="rId3"/>
          <a:stretch>
            <a:fillRect/>
          </a:stretch>
        </p:blipFill>
        <p:spPr>
          <a:xfrm>
            <a:off x="5897878" y="1743598"/>
            <a:ext cx="6111241" cy="3429514"/>
          </a:xfrm>
          <a:prstGeom prst="rect">
            <a:avLst/>
          </a:prstGeom>
        </p:spPr>
      </p:pic>
      <p:sp>
        <p:nvSpPr>
          <p:cNvPr id="14" name="TextBox 13">
            <a:extLst>
              <a:ext uri="{FF2B5EF4-FFF2-40B4-BE49-F238E27FC236}">
                <a16:creationId xmlns:a16="http://schemas.microsoft.com/office/drawing/2014/main" id="{6B75C867-3F65-8B9C-C3F9-D48EBDD8FADE}"/>
              </a:ext>
            </a:extLst>
          </p:cNvPr>
          <p:cNvSpPr txBox="1"/>
          <p:nvPr/>
        </p:nvSpPr>
        <p:spPr>
          <a:xfrm>
            <a:off x="8171498" y="4073713"/>
            <a:ext cx="3940492" cy="2062103"/>
          </a:xfrm>
          <a:prstGeom prst="rect">
            <a:avLst/>
          </a:prstGeom>
          <a:solidFill>
            <a:schemeClr val="bg1"/>
          </a:solidFill>
          <a:ln>
            <a:solidFill>
              <a:schemeClr val="tx1"/>
            </a:solidFill>
          </a:ln>
        </p:spPr>
        <p:txBody>
          <a:bodyPr wrap="square">
            <a:spAutoFit/>
          </a:bodyPr>
          <a:lstStyle/>
          <a:p>
            <a:r>
              <a:rPr lang="en-GB" sz="1600" dirty="0">
                <a:latin typeface="Segoe UI Variable Text" pitchFamily="2" charset="0"/>
              </a:rPr>
              <a:t>A platformer MVP might include:</a:t>
            </a:r>
          </a:p>
          <a:p>
            <a:pPr marL="285750" indent="-285750">
              <a:buFont typeface="Arial" panose="020B0604020202020204" pitchFamily="34" charset="0"/>
              <a:buChar char="•"/>
            </a:pPr>
            <a:r>
              <a:rPr lang="en-GB" sz="1600" dirty="0">
                <a:solidFill>
                  <a:srgbClr val="00B050"/>
                </a:solidFill>
                <a:latin typeface="Segoe UI Variable Text" pitchFamily="2" charset="0"/>
              </a:rPr>
              <a:t>A single playable level.</a:t>
            </a:r>
          </a:p>
          <a:p>
            <a:pPr marL="285750" indent="-285750">
              <a:buFont typeface="Arial" panose="020B0604020202020204" pitchFamily="34" charset="0"/>
              <a:buChar char="•"/>
            </a:pPr>
            <a:r>
              <a:rPr lang="en-GB" sz="1600" dirty="0">
                <a:solidFill>
                  <a:srgbClr val="00B050"/>
                </a:solidFill>
                <a:latin typeface="Segoe UI Variable Text" pitchFamily="2" charset="0"/>
              </a:rPr>
              <a:t>Basic character movement (run, jump).</a:t>
            </a:r>
          </a:p>
          <a:p>
            <a:pPr marL="285750" indent="-285750">
              <a:buFont typeface="Arial" panose="020B0604020202020204" pitchFamily="34" charset="0"/>
              <a:buChar char="•"/>
            </a:pPr>
            <a:r>
              <a:rPr lang="en-GB" sz="1600" dirty="0">
                <a:solidFill>
                  <a:srgbClr val="00B050"/>
                </a:solidFill>
                <a:latin typeface="Segoe UI Variable Text" pitchFamily="2" charset="0"/>
              </a:rPr>
              <a:t>A few obstacles or enemies.</a:t>
            </a:r>
          </a:p>
          <a:p>
            <a:endParaRPr lang="en-GB" sz="1600" dirty="0">
              <a:latin typeface="Segoe UI Variable Text" pitchFamily="2" charset="0"/>
            </a:endParaRPr>
          </a:p>
          <a:p>
            <a:r>
              <a:rPr lang="en-GB" sz="1600" dirty="0">
                <a:latin typeface="Segoe UI Variable Text" pitchFamily="2" charset="0"/>
              </a:rPr>
              <a:t>It would not include </a:t>
            </a:r>
            <a:r>
              <a:rPr lang="en-GB" sz="1600" dirty="0">
                <a:solidFill>
                  <a:srgbClr val="FF0000"/>
                </a:solidFill>
                <a:latin typeface="Segoe UI Variable Text" pitchFamily="2" charset="0"/>
              </a:rPr>
              <a:t>multiple worlds, advanced power-ups, detailed art, or full storyline.</a:t>
            </a:r>
          </a:p>
        </p:txBody>
      </p:sp>
      <p:cxnSp>
        <p:nvCxnSpPr>
          <p:cNvPr id="19" name="Straight Arrow Connector 18">
            <a:extLst>
              <a:ext uri="{FF2B5EF4-FFF2-40B4-BE49-F238E27FC236}">
                <a16:creationId xmlns:a16="http://schemas.microsoft.com/office/drawing/2014/main" id="{287B9A48-48CC-875E-F7E3-1A984453A5EC}"/>
              </a:ext>
            </a:extLst>
          </p:cNvPr>
          <p:cNvCxnSpPr>
            <a:stCxn id="14" idx="0"/>
          </p:cNvCxnSpPr>
          <p:nvPr/>
        </p:nvCxnSpPr>
        <p:spPr>
          <a:xfrm flipH="1" flipV="1">
            <a:off x="9612630" y="3337560"/>
            <a:ext cx="529114" cy="736153"/>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2234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EF20901-2EC4-480D-83AE-7376750A1479}"/>
              </a:ext>
            </a:extLst>
          </p:cNvPr>
          <p:cNvSpPr/>
          <p:nvPr/>
        </p:nvSpPr>
        <p:spPr>
          <a:xfrm>
            <a:off x="0" y="377190"/>
            <a:ext cx="4994910" cy="514350"/>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noProof="0" dirty="0">
                <a:solidFill>
                  <a:schemeClr val="bg1"/>
                </a:solidFill>
                <a:latin typeface="Segoe UI Black" panose="020B0A02040204020203" pitchFamily="34" charset="0"/>
                <a:ea typeface="Segoe UI Black" panose="020B0A02040204020203" pitchFamily="34" charset="0"/>
              </a:rPr>
              <a:t>Main task</a:t>
            </a:r>
          </a:p>
        </p:txBody>
      </p:sp>
      <p:sp>
        <p:nvSpPr>
          <p:cNvPr id="3" name="TextBox 2">
            <a:extLst>
              <a:ext uri="{FF2B5EF4-FFF2-40B4-BE49-F238E27FC236}">
                <a16:creationId xmlns:a16="http://schemas.microsoft.com/office/drawing/2014/main" id="{BD3CE51A-0F7D-6EC5-7AF5-DA8E23438ABF}"/>
              </a:ext>
            </a:extLst>
          </p:cNvPr>
          <p:cNvSpPr txBox="1"/>
          <p:nvPr/>
        </p:nvSpPr>
        <p:spPr>
          <a:xfrm>
            <a:off x="207868" y="1230518"/>
            <a:ext cx="7335932" cy="830997"/>
          </a:xfrm>
          <a:prstGeom prst="rect">
            <a:avLst/>
          </a:prstGeom>
          <a:noFill/>
        </p:spPr>
        <p:txBody>
          <a:bodyPr wrap="square">
            <a:spAutoFit/>
          </a:bodyPr>
          <a:lstStyle/>
          <a:p>
            <a:pPr marL="285750" indent="-285750">
              <a:buFont typeface="Arial" panose="020B0604020202020204" pitchFamily="34" charset="0"/>
              <a:buChar char="•"/>
            </a:pPr>
            <a:r>
              <a:rPr lang="en-GB" sz="1600" noProof="0" dirty="0">
                <a:latin typeface="Segoe UI Variable Text" pitchFamily="2" charset="0"/>
                <a:cs typeface="Segoe UI" panose="020B0502040204020203" pitchFamily="34" charset="0"/>
              </a:rPr>
              <a:t>Read the brief on Neon Shadows (Shown on the right)</a:t>
            </a:r>
          </a:p>
          <a:p>
            <a:pPr marL="285750" indent="-285750">
              <a:buFont typeface="Arial" panose="020B0604020202020204" pitchFamily="34" charset="0"/>
              <a:buChar char="•"/>
            </a:pPr>
            <a:r>
              <a:rPr lang="en-GB" sz="1600" noProof="0" dirty="0">
                <a:latin typeface="Segoe UI Variable Text" pitchFamily="2" charset="0"/>
                <a:cs typeface="Segoe UI" panose="020B0502040204020203" pitchFamily="34" charset="0"/>
              </a:rPr>
              <a:t>Create a description of the Minimum Viable Product (MVP) for this game.</a:t>
            </a:r>
          </a:p>
          <a:p>
            <a:pPr marL="285750" indent="-285750">
              <a:buFont typeface="Arial" panose="020B0604020202020204" pitchFamily="34" charset="0"/>
              <a:buChar char="•"/>
            </a:pPr>
            <a:r>
              <a:rPr lang="en-GB" sz="1600" noProof="0" dirty="0">
                <a:latin typeface="Segoe UI Variable Text" pitchFamily="2" charset="0"/>
                <a:cs typeface="Segoe UI" panose="020B0502040204020203" pitchFamily="34" charset="0"/>
              </a:rPr>
              <a:t>You can choose how to present this information (e.g. PowerPoint) </a:t>
            </a:r>
          </a:p>
        </p:txBody>
      </p:sp>
      <p:pic>
        <p:nvPicPr>
          <p:cNvPr id="5" name="Picture 4">
            <a:extLst>
              <a:ext uri="{FF2B5EF4-FFF2-40B4-BE49-F238E27FC236}">
                <a16:creationId xmlns:a16="http://schemas.microsoft.com/office/drawing/2014/main" id="{6891CA14-0CC7-4139-0306-FDA71DA227D4}"/>
              </a:ext>
            </a:extLst>
          </p:cNvPr>
          <p:cNvPicPr>
            <a:picLocks noChangeAspect="1"/>
          </p:cNvPicPr>
          <p:nvPr/>
        </p:nvPicPr>
        <p:blipFill>
          <a:blip r:embed="rId2"/>
          <a:stretch>
            <a:fillRect/>
          </a:stretch>
        </p:blipFill>
        <p:spPr>
          <a:xfrm>
            <a:off x="7543800" y="771154"/>
            <a:ext cx="4286848" cy="5315692"/>
          </a:xfrm>
          <a:prstGeom prst="rect">
            <a:avLst/>
          </a:prstGeom>
          <a:ln>
            <a:solidFill>
              <a:schemeClr val="tx1"/>
            </a:solidFill>
          </a:ln>
        </p:spPr>
      </p:pic>
    </p:spTree>
    <p:extLst>
      <p:ext uri="{BB962C8B-B14F-4D97-AF65-F5344CB8AC3E}">
        <p14:creationId xmlns:p14="http://schemas.microsoft.com/office/powerpoint/2010/main" val="1302180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7038A8-D3E9-CF08-7DDA-7C32352A6E3F}"/>
              </a:ext>
            </a:extLst>
          </p:cNvPr>
          <p:cNvSpPr/>
          <p:nvPr/>
        </p:nvSpPr>
        <p:spPr>
          <a:xfrm>
            <a:off x="786809" y="446566"/>
            <a:ext cx="10664456" cy="5539563"/>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pic>
        <p:nvPicPr>
          <p:cNvPr id="3" name="Picture 2" descr="A black text with a black arrow&#10;&#10;Description automatically generated">
            <a:extLst>
              <a:ext uri="{FF2B5EF4-FFF2-40B4-BE49-F238E27FC236}">
                <a16:creationId xmlns:a16="http://schemas.microsoft.com/office/drawing/2014/main" id="{5F839C1A-3872-520C-B5E6-FEC494F848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7648" y="578125"/>
            <a:ext cx="1748446" cy="922305"/>
          </a:xfrm>
          <a:prstGeom prst="rect">
            <a:avLst/>
          </a:prstGeom>
        </p:spPr>
      </p:pic>
      <p:sp>
        <p:nvSpPr>
          <p:cNvPr id="4" name="TextBox 3">
            <a:extLst>
              <a:ext uri="{FF2B5EF4-FFF2-40B4-BE49-F238E27FC236}">
                <a16:creationId xmlns:a16="http://schemas.microsoft.com/office/drawing/2014/main" id="{F353EF3A-BFFF-4626-C5C6-9535B775064E}"/>
              </a:ext>
            </a:extLst>
          </p:cNvPr>
          <p:cNvSpPr txBox="1"/>
          <p:nvPr/>
        </p:nvSpPr>
        <p:spPr>
          <a:xfrm>
            <a:off x="1125279" y="751794"/>
            <a:ext cx="9941442" cy="501772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b="1" kern="100" noProof="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kern="100" noProof="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 © SIMPLY TEACH 2025</a:t>
            </a:r>
          </a:p>
          <a:p>
            <a:pPr>
              <a:lnSpc>
                <a:spcPct val="107000"/>
              </a:lnSpc>
              <a:spcAft>
                <a:spcPts val="800"/>
              </a:spcAft>
            </a:pPr>
            <a:endParaRPr lang="en-GB" sz="1400" kern="100" noProof="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400" kern="100" noProof="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p>
        </p:txBody>
      </p:sp>
    </p:spTree>
    <p:extLst>
      <p:ext uri="{BB962C8B-B14F-4D97-AF65-F5344CB8AC3E}">
        <p14:creationId xmlns:p14="http://schemas.microsoft.com/office/powerpoint/2010/main" val="12081996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1039</TotalTime>
  <Words>1407</Words>
  <Application>Microsoft Office PowerPoint</Application>
  <PresentationFormat>Widescreen</PresentationFormat>
  <Paragraphs>131</Paragraphs>
  <Slides>9</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Aptos</vt:lpstr>
      <vt:lpstr>Aptos Display</vt:lpstr>
      <vt:lpstr>Arial</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Corbett, DC (Staff, Parks House)</dc:creator>
  <cp:lastModifiedBy>Corbett, DC (Staff, Parks House)</cp:lastModifiedBy>
  <cp:revision>49</cp:revision>
  <dcterms:created xsi:type="dcterms:W3CDTF">2025-03-08T14:05:16Z</dcterms:created>
  <dcterms:modified xsi:type="dcterms:W3CDTF">2025-08-31T21:38:57Z</dcterms:modified>
</cp:coreProperties>
</file>